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8" r:id="rId3"/>
    <p:sldId id="260" r:id="rId4"/>
    <p:sldId id="281" r:id="rId5"/>
    <p:sldId id="290" r:id="rId6"/>
    <p:sldId id="280" r:id="rId7"/>
    <p:sldId id="261" r:id="rId8"/>
    <p:sldId id="274" r:id="rId9"/>
    <p:sldId id="275" r:id="rId10"/>
    <p:sldId id="258" r:id="rId11"/>
    <p:sldId id="259" r:id="rId12"/>
    <p:sldId id="272" r:id="rId13"/>
    <p:sldId id="282" r:id="rId14"/>
    <p:sldId id="283" r:id="rId15"/>
    <p:sldId id="278" r:id="rId16"/>
    <p:sldId id="284" r:id="rId17"/>
    <p:sldId id="285" r:id="rId18"/>
    <p:sldId id="279" r:id="rId19"/>
    <p:sldId id="286" r:id="rId20"/>
    <p:sldId id="287" r:id="rId21"/>
    <p:sldId id="288" r:id="rId22"/>
    <p:sldId id="289" r:id="rId23"/>
    <p:sldId id="291" r:id="rId24"/>
    <p:sldId id="292" r:id="rId25"/>
  </p:sldIdLst>
  <p:sldSz cx="9144000" cy="6858000" type="screen4x3"/>
  <p:notesSz cx="6794500" cy="9931400"/>
  <p:defaultTextStyle>
    <a:defPPr>
      <a:defRPr lang="fi-FI"/>
    </a:defPPr>
    <a:lvl1pPr algn="l" rtl="0" fontAlgn="base">
      <a:spcBef>
        <a:spcPct val="0"/>
      </a:spcBef>
      <a:spcAft>
        <a:spcPct val="0"/>
      </a:spcAft>
      <a:defRPr sz="2400" kern="1200">
        <a:solidFill>
          <a:schemeClr val="tx1"/>
        </a:solidFill>
        <a:latin typeface="Microsoft Sans Serif" pitchFamily="34" charset="0"/>
        <a:ea typeface="+mn-ea"/>
        <a:cs typeface="+mn-cs"/>
      </a:defRPr>
    </a:lvl1pPr>
    <a:lvl2pPr marL="457200" algn="l" rtl="0" fontAlgn="base">
      <a:spcBef>
        <a:spcPct val="0"/>
      </a:spcBef>
      <a:spcAft>
        <a:spcPct val="0"/>
      </a:spcAft>
      <a:defRPr sz="2400" kern="1200">
        <a:solidFill>
          <a:schemeClr val="tx1"/>
        </a:solidFill>
        <a:latin typeface="Microsoft Sans Serif" pitchFamily="34" charset="0"/>
        <a:ea typeface="+mn-ea"/>
        <a:cs typeface="+mn-cs"/>
      </a:defRPr>
    </a:lvl2pPr>
    <a:lvl3pPr marL="914400" algn="l" rtl="0" fontAlgn="base">
      <a:spcBef>
        <a:spcPct val="0"/>
      </a:spcBef>
      <a:spcAft>
        <a:spcPct val="0"/>
      </a:spcAft>
      <a:defRPr sz="2400" kern="1200">
        <a:solidFill>
          <a:schemeClr val="tx1"/>
        </a:solidFill>
        <a:latin typeface="Microsoft Sans Serif" pitchFamily="34" charset="0"/>
        <a:ea typeface="+mn-ea"/>
        <a:cs typeface="+mn-cs"/>
      </a:defRPr>
    </a:lvl3pPr>
    <a:lvl4pPr marL="1371600" algn="l" rtl="0" fontAlgn="base">
      <a:spcBef>
        <a:spcPct val="0"/>
      </a:spcBef>
      <a:spcAft>
        <a:spcPct val="0"/>
      </a:spcAft>
      <a:defRPr sz="2400" kern="1200">
        <a:solidFill>
          <a:schemeClr val="tx1"/>
        </a:solidFill>
        <a:latin typeface="Microsoft Sans Serif" pitchFamily="34" charset="0"/>
        <a:ea typeface="+mn-ea"/>
        <a:cs typeface="+mn-cs"/>
      </a:defRPr>
    </a:lvl4pPr>
    <a:lvl5pPr marL="1828800" algn="l" rtl="0" fontAlgn="base">
      <a:spcBef>
        <a:spcPct val="0"/>
      </a:spcBef>
      <a:spcAft>
        <a:spcPct val="0"/>
      </a:spcAft>
      <a:defRPr sz="2400" kern="1200">
        <a:solidFill>
          <a:schemeClr val="tx1"/>
        </a:solidFill>
        <a:latin typeface="Microsoft Sans Serif" pitchFamily="34" charset="0"/>
        <a:ea typeface="+mn-ea"/>
        <a:cs typeface="+mn-cs"/>
      </a:defRPr>
    </a:lvl5pPr>
    <a:lvl6pPr marL="2286000" algn="l" defTabSz="914400" rtl="0" eaLnBrk="1" latinLnBrk="0" hangingPunct="1">
      <a:defRPr sz="2400" kern="1200">
        <a:solidFill>
          <a:schemeClr val="tx1"/>
        </a:solidFill>
        <a:latin typeface="Microsoft Sans Serif" pitchFamily="34" charset="0"/>
        <a:ea typeface="+mn-ea"/>
        <a:cs typeface="+mn-cs"/>
      </a:defRPr>
    </a:lvl6pPr>
    <a:lvl7pPr marL="2743200" algn="l" defTabSz="914400" rtl="0" eaLnBrk="1" latinLnBrk="0" hangingPunct="1">
      <a:defRPr sz="2400" kern="1200">
        <a:solidFill>
          <a:schemeClr val="tx1"/>
        </a:solidFill>
        <a:latin typeface="Microsoft Sans Serif" pitchFamily="34" charset="0"/>
        <a:ea typeface="+mn-ea"/>
        <a:cs typeface="+mn-cs"/>
      </a:defRPr>
    </a:lvl7pPr>
    <a:lvl8pPr marL="3200400" algn="l" defTabSz="914400" rtl="0" eaLnBrk="1" latinLnBrk="0" hangingPunct="1">
      <a:defRPr sz="2400" kern="1200">
        <a:solidFill>
          <a:schemeClr val="tx1"/>
        </a:solidFill>
        <a:latin typeface="Microsoft Sans Serif" pitchFamily="34" charset="0"/>
        <a:ea typeface="+mn-ea"/>
        <a:cs typeface="+mn-cs"/>
      </a:defRPr>
    </a:lvl8pPr>
    <a:lvl9pPr marL="3657600" algn="l" defTabSz="914400" rtl="0" eaLnBrk="1" latinLnBrk="0" hangingPunct="1">
      <a:defRPr sz="2400" kern="1200">
        <a:solidFill>
          <a:schemeClr val="tx1"/>
        </a:solidFill>
        <a:latin typeface="Microsoft Sans Serif"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65" d="100"/>
          <a:sy n="65" d="100"/>
        </p:scale>
        <p:origin x="-1314"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Arial" charset="0"/>
              </a:defRPr>
            </a:lvl1pPr>
          </a:lstStyle>
          <a:p>
            <a:pPr>
              <a:defRPr/>
            </a:pPr>
            <a:endParaRPr lang="fi-FI"/>
          </a:p>
        </p:txBody>
      </p:sp>
      <p:sp>
        <p:nvSpPr>
          <p:cNvPr id="5123"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a:defRPr/>
            </a:pPr>
            <a:endParaRPr lang="fi-FI"/>
          </a:p>
        </p:txBody>
      </p:sp>
      <p:sp>
        <p:nvSpPr>
          <p:cNvPr id="5124"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Arial" charset="0"/>
              </a:defRPr>
            </a:lvl1pPr>
          </a:lstStyle>
          <a:p>
            <a:pPr>
              <a:defRPr/>
            </a:pPr>
            <a:endParaRPr lang="fi-FI"/>
          </a:p>
        </p:txBody>
      </p:sp>
      <p:sp>
        <p:nvSpPr>
          <p:cNvPr id="5125"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fld id="{33B4787B-AB4C-463B-8EA3-B81049AA9F01}" type="slidenum">
              <a:rPr lang="fi-FI"/>
              <a:pPr>
                <a:defRPr/>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Arial" charset="0"/>
              </a:defRPr>
            </a:lvl1pPr>
          </a:lstStyle>
          <a:p>
            <a:pPr>
              <a:defRPr/>
            </a:pPr>
            <a:endParaRPr lang="fi-FI"/>
          </a:p>
        </p:txBody>
      </p:sp>
      <p:sp>
        <p:nvSpPr>
          <p:cNvPr id="7171" name="Rectangle 1027"/>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a:defRPr/>
            </a:pPr>
            <a:endParaRPr lang="fi-FI"/>
          </a:p>
        </p:txBody>
      </p:sp>
      <p:sp>
        <p:nvSpPr>
          <p:cNvPr id="27652" name="Rectangle 1028"/>
          <p:cNvSpPr>
            <a:spLocks noRo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7173" name="Rectangle 1029"/>
          <p:cNvSpPr>
            <a:spLocks noGrp="1" noChangeArrowheads="1"/>
          </p:cNvSpPr>
          <p:nvPr>
            <p:ph type="body" sz="quarter" idx="3"/>
          </p:nvPr>
        </p:nvSpPr>
        <p:spPr bwMode="auto">
          <a:xfrm>
            <a:off x="1042988" y="4718050"/>
            <a:ext cx="4708525" cy="470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1030"/>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Arial" charset="0"/>
              </a:defRPr>
            </a:lvl1pPr>
          </a:lstStyle>
          <a:p>
            <a:pPr>
              <a:defRPr/>
            </a:pPr>
            <a:endParaRPr lang="fi-FI"/>
          </a:p>
        </p:txBody>
      </p:sp>
      <p:sp>
        <p:nvSpPr>
          <p:cNvPr id="7175" name="Rectangle 1031"/>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fld id="{570FFECE-C335-4859-AB5F-91B7A162133B}"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 name="Group 25"/>
          <p:cNvGrpSpPr>
            <a:grpSpLocks/>
          </p:cNvGrpSpPr>
          <p:nvPr/>
        </p:nvGrpSpPr>
        <p:grpSpPr bwMode="auto">
          <a:xfrm>
            <a:off x="142875" y="1998663"/>
            <a:ext cx="8858250" cy="4706937"/>
            <a:chOff x="68" y="1237"/>
            <a:chExt cx="5621" cy="2987"/>
          </a:xfrm>
        </p:grpSpPr>
        <p:sp>
          <p:nvSpPr>
            <p:cNvPr id="5" name="Freeform 23"/>
            <p:cNvSpPr>
              <a:spLocks/>
            </p:cNvSpPr>
            <p:nvPr userDrawn="1"/>
          </p:nvSpPr>
          <p:spPr bwMode="auto">
            <a:xfrm>
              <a:off x="68" y="1237"/>
              <a:ext cx="5621" cy="2657"/>
            </a:xfrm>
            <a:custGeom>
              <a:avLst/>
              <a:gdLst/>
              <a:ahLst/>
              <a:cxnLst>
                <a:cxn ang="0">
                  <a:pos x="136" y="1934"/>
                </a:cxn>
                <a:cxn ang="0">
                  <a:pos x="310" y="1812"/>
                </a:cxn>
                <a:cxn ang="0">
                  <a:pos x="490" y="1698"/>
                </a:cxn>
                <a:cxn ang="0">
                  <a:pos x="676" y="1598"/>
                </a:cxn>
                <a:cxn ang="0">
                  <a:pos x="868" y="1515"/>
                </a:cxn>
                <a:cxn ang="0">
                  <a:pos x="1025" y="1464"/>
                </a:cxn>
                <a:cxn ang="0">
                  <a:pos x="1189" y="1430"/>
                </a:cxn>
                <a:cxn ang="0">
                  <a:pos x="1370" y="1407"/>
                </a:cxn>
                <a:cxn ang="0">
                  <a:pos x="1580" y="1400"/>
                </a:cxn>
                <a:cxn ang="0">
                  <a:pos x="1746" y="1409"/>
                </a:cxn>
                <a:cxn ang="0">
                  <a:pos x="1875" y="1423"/>
                </a:cxn>
                <a:cxn ang="0">
                  <a:pos x="2124" y="1467"/>
                </a:cxn>
                <a:cxn ang="0">
                  <a:pos x="2421" y="1541"/>
                </a:cxn>
                <a:cxn ang="0">
                  <a:pos x="2813" y="1651"/>
                </a:cxn>
                <a:cxn ang="0">
                  <a:pos x="3055" y="1709"/>
                </a:cxn>
                <a:cxn ang="0">
                  <a:pos x="3213" y="1734"/>
                </a:cxn>
                <a:cxn ang="0">
                  <a:pos x="3370" y="1745"/>
                </a:cxn>
                <a:cxn ang="0">
                  <a:pos x="3531" y="1738"/>
                </a:cxn>
                <a:cxn ang="0">
                  <a:pos x="3679" y="1717"/>
                </a:cxn>
                <a:cxn ang="0">
                  <a:pos x="3818" y="1685"/>
                </a:cxn>
                <a:cxn ang="0">
                  <a:pos x="3950" y="1644"/>
                </a:cxn>
                <a:cxn ang="0">
                  <a:pos x="4099" y="1582"/>
                </a:cxn>
                <a:cxn ang="0">
                  <a:pos x="4217" y="1522"/>
                </a:cxn>
                <a:cxn ang="0">
                  <a:pos x="4331" y="1454"/>
                </a:cxn>
                <a:cxn ang="0">
                  <a:pos x="4484" y="1345"/>
                </a:cxn>
                <a:cxn ang="0">
                  <a:pos x="4695" y="1167"/>
                </a:cxn>
                <a:cxn ang="0">
                  <a:pos x="4863" y="1008"/>
                </a:cxn>
                <a:cxn ang="0">
                  <a:pos x="5071" y="793"/>
                </a:cxn>
                <a:cxn ang="0">
                  <a:pos x="5185" y="653"/>
                </a:cxn>
                <a:cxn ang="0">
                  <a:pos x="5333" y="445"/>
                </a:cxn>
                <a:cxn ang="0">
                  <a:pos x="5621" y="0"/>
                </a:cxn>
                <a:cxn ang="0">
                  <a:pos x="5508" y="1338"/>
                </a:cxn>
                <a:cxn ang="0">
                  <a:pos x="5320" y="1503"/>
                </a:cxn>
                <a:cxn ang="0">
                  <a:pos x="5121" y="1654"/>
                </a:cxn>
                <a:cxn ang="0">
                  <a:pos x="4936" y="1762"/>
                </a:cxn>
                <a:cxn ang="0">
                  <a:pos x="4749" y="1844"/>
                </a:cxn>
                <a:cxn ang="0">
                  <a:pos x="4560" y="1902"/>
                </a:cxn>
                <a:cxn ang="0">
                  <a:pos x="4370" y="1940"/>
                </a:cxn>
                <a:cxn ang="0">
                  <a:pos x="4181" y="1958"/>
                </a:cxn>
                <a:cxn ang="0">
                  <a:pos x="4004" y="1960"/>
                </a:cxn>
                <a:cxn ang="0">
                  <a:pos x="3844" y="1951"/>
                </a:cxn>
                <a:cxn ang="0">
                  <a:pos x="3686" y="1931"/>
                </a:cxn>
                <a:cxn ang="0">
                  <a:pos x="3501" y="1899"/>
                </a:cxn>
                <a:cxn ang="0">
                  <a:pos x="3205" y="1826"/>
                </a:cxn>
                <a:cxn ang="0">
                  <a:pos x="2909" y="1737"/>
                </a:cxn>
                <a:cxn ang="0">
                  <a:pos x="2714" y="1688"/>
                </a:cxn>
                <a:cxn ang="0">
                  <a:pos x="2440" y="1633"/>
                </a:cxn>
                <a:cxn ang="0">
                  <a:pos x="2263" y="1610"/>
                </a:cxn>
                <a:cxn ang="0">
                  <a:pos x="2083" y="1598"/>
                </a:cxn>
                <a:cxn ang="0">
                  <a:pos x="1878" y="1601"/>
                </a:cxn>
                <a:cxn ang="0">
                  <a:pos x="1660" y="1626"/>
                </a:cxn>
                <a:cxn ang="0">
                  <a:pos x="1484" y="1663"/>
                </a:cxn>
                <a:cxn ang="0">
                  <a:pos x="1375" y="1696"/>
                </a:cxn>
                <a:cxn ang="0">
                  <a:pos x="1245" y="1745"/>
                </a:cxn>
                <a:cxn ang="0">
                  <a:pos x="1101" y="1819"/>
                </a:cxn>
                <a:cxn ang="0">
                  <a:pos x="903" y="1947"/>
                </a:cxn>
                <a:cxn ang="0">
                  <a:pos x="709" y="2096"/>
                </a:cxn>
                <a:cxn ang="0">
                  <a:pos x="350" y="2394"/>
                </a:cxn>
                <a:cxn ang="0">
                  <a:pos x="159" y="2544"/>
                </a:cxn>
                <a:cxn ang="0">
                  <a:pos x="23" y="2642"/>
                </a:cxn>
              </a:cxnLst>
              <a:rect l="0" t="0" r="r" b="b"/>
              <a:pathLst>
                <a:path w="5621" h="2657">
                  <a:moveTo>
                    <a:pt x="0" y="2657"/>
                  </a:moveTo>
                  <a:lnTo>
                    <a:pt x="0" y="2037"/>
                  </a:lnTo>
                  <a:lnTo>
                    <a:pt x="68" y="1985"/>
                  </a:lnTo>
                  <a:lnTo>
                    <a:pt x="102" y="1960"/>
                  </a:lnTo>
                  <a:lnTo>
                    <a:pt x="136" y="1934"/>
                  </a:lnTo>
                  <a:lnTo>
                    <a:pt x="171" y="1909"/>
                  </a:lnTo>
                  <a:lnTo>
                    <a:pt x="205" y="1885"/>
                  </a:lnTo>
                  <a:lnTo>
                    <a:pt x="240" y="1859"/>
                  </a:lnTo>
                  <a:lnTo>
                    <a:pt x="275" y="1835"/>
                  </a:lnTo>
                  <a:lnTo>
                    <a:pt x="310" y="1812"/>
                  </a:lnTo>
                  <a:lnTo>
                    <a:pt x="345" y="1787"/>
                  </a:lnTo>
                  <a:lnTo>
                    <a:pt x="382" y="1765"/>
                  </a:lnTo>
                  <a:lnTo>
                    <a:pt x="418" y="1741"/>
                  </a:lnTo>
                  <a:lnTo>
                    <a:pt x="454" y="1719"/>
                  </a:lnTo>
                  <a:lnTo>
                    <a:pt x="490" y="1698"/>
                  </a:lnTo>
                  <a:lnTo>
                    <a:pt x="526" y="1676"/>
                  </a:lnTo>
                  <a:lnTo>
                    <a:pt x="564" y="1656"/>
                  </a:lnTo>
                  <a:lnTo>
                    <a:pt x="600" y="1636"/>
                  </a:lnTo>
                  <a:lnTo>
                    <a:pt x="638" y="1616"/>
                  </a:lnTo>
                  <a:lnTo>
                    <a:pt x="676" y="1598"/>
                  </a:lnTo>
                  <a:lnTo>
                    <a:pt x="713" y="1580"/>
                  </a:lnTo>
                  <a:lnTo>
                    <a:pt x="752" y="1563"/>
                  </a:lnTo>
                  <a:lnTo>
                    <a:pt x="789" y="1546"/>
                  </a:lnTo>
                  <a:lnTo>
                    <a:pt x="828" y="1530"/>
                  </a:lnTo>
                  <a:lnTo>
                    <a:pt x="868" y="1515"/>
                  </a:lnTo>
                  <a:lnTo>
                    <a:pt x="887" y="1508"/>
                  </a:lnTo>
                  <a:lnTo>
                    <a:pt x="906" y="1501"/>
                  </a:lnTo>
                  <a:lnTo>
                    <a:pt x="946" y="1488"/>
                  </a:lnTo>
                  <a:lnTo>
                    <a:pt x="985" y="1475"/>
                  </a:lnTo>
                  <a:lnTo>
                    <a:pt x="1025" y="1464"/>
                  </a:lnTo>
                  <a:lnTo>
                    <a:pt x="1066" y="1454"/>
                  </a:lnTo>
                  <a:lnTo>
                    <a:pt x="1106" y="1445"/>
                  </a:lnTo>
                  <a:lnTo>
                    <a:pt x="1127" y="1441"/>
                  </a:lnTo>
                  <a:lnTo>
                    <a:pt x="1147" y="1437"/>
                  </a:lnTo>
                  <a:lnTo>
                    <a:pt x="1189" y="1430"/>
                  </a:lnTo>
                  <a:lnTo>
                    <a:pt x="1234" y="1422"/>
                  </a:lnTo>
                  <a:lnTo>
                    <a:pt x="1257" y="1419"/>
                  </a:lnTo>
                  <a:lnTo>
                    <a:pt x="1280" y="1416"/>
                  </a:lnTo>
                  <a:lnTo>
                    <a:pt x="1326" y="1411"/>
                  </a:lnTo>
                  <a:lnTo>
                    <a:pt x="1370" y="1407"/>
                  </a:lnTo>
                  <a:lnTo>
                    <a:pt x="1414" y="1404"/>
                  </a:lnTo>
                  <a:lnTo>
                    <a:pt x="1459" y="1402"/>
                  </a:lnTo>
                  <a:lnTo>
                    <a:pt x="1503" y="1401"/>
                  </a:lnTo>
                  <a:lnTo>
                    <a:pt x="1546" y="1400"/>
                  </a:lnTo>
                  <a:lnTo>
                    <a:pt x="1580" y="1400"/>
                  </a:lnTo>
                  <a:lnTo>
                    <a:pt x="1613" y="1401"/>
                  </a:lnTo>
                  <a:lnTo>
                    <a:pt x="1647" y="1402"/>
                  </a:lnTo>
                  <a:lnTo>
                    <a:pt x="1680" y="1404"/>
                  </a:lnTo>
                  <a:lnTo>
                    <a:pt x="1713" y="1406"/>
                  </a:lnTo>
                  <a:lnTo>
                    <a:pt x="1746" y="1409"/>
                  </a:lnTo>
                  <a:lnTo>
                    <a:pt x="1763" y="1410"/>
                  </a:lnTo>
                  <a:lnTo>
                    <a:pt x="1779" y="1412"/>
                  </a:lnTo>
                  <a:lnTo>
                    <a:pt x="1811" y="1415"/>
                  </a:lnTo>
                  <a:lnTo>
                    <a:pt x="1843" y="1418"/>
                  </a:lnTo>
                  <a:lnTo>
                    <a:pt x="1875" y="1423"/>
                  </a:lnTo>
                  <a:lnTo>
                    <a:pt x="1907" y="1427"/>
                  </a:lnTo>
                  <a:lnTo>
                    <a:pt x="1938" y="1433"/>
                  </a:lnTo>
                  <a:lnTo>
                    <a:pt x="2001" y="1443"/>
                  </a:lnTo>
                  <a:lnTo>
                    <a:pt x="2063" y="1454"/>
                  </a:lnTo>
                  <a:lnTo>
                    <a:pt x="2124" y="1467"/>
                  </a:lnTo>
                  <a:lnTo>
                    <a:pt x="2185" y="1480"/>
                  </a:lnTo>
                  <a:lnTo>
                    <a:pt x="2245" y="1495"/>
                  </a:lnTo>
                  <a:lnTo>
                    <a:pt x="2304" y="1510"/>
                  </a:lnTo>
                  <a:lnTo>
                    <a:pt x="2363" y="1525"/>
                  </a:lnTo>
                  <a:lnTo>
                    <a:pt x="2421" y="1541"/>
                  </a:lnTo>
                  <a:lnTo>
                    <a:pt x="2478" y="1557"/>
                  </a:lnTo>
                  <a:lnTo>
                    <a:pt x="2536" y="1573"/>
                  </a:lnTo>
                  <a:lnTo>
                    <a:pt x="2647" y="1605"/>
                  </a:lnTo>
                  <a:lnTo>
                    <a:pt x="2758" y="1637"/>
                  </a:lnTo>
                  <a:lnTo>
                    <a:pt x="2813" y="1651"/>
                  </a:lnTo>
                  <a:lnTo>
                    <a:pt x="2867" y="1666"/>
                  </a:lnTo>
                  <a:lnTo>
                    <a:pt x="2921" y="1679"/>
                  </a:lnTo>
                  <a:lnTo>
                    <a:pt x="2975" y="1692"/>
                  </a:lnTo>
                  <a:lnTo>
                    <a:pt x="3028" y="1704"/>
                  </a:lnTo>
                  <a:lnTo>
                    <a:pt x="3055" y="1709"/>
                  </a:lnTo>
                  <a:lnTo>
                    <a:pt x="3081" y="1714"/>
                  </a:lnTo>
                  <a:lnTo>
                    <a:pt x="3134" y="1723"/>
                  </a:lnTo>
                  <a:lnTo>
                    <a:pt x="3160" y="1727"/>
                  </a:lnTo>
                  <a:lnTo>
                    <a:pt x="3187" y="1731"/>
                  </a:lnTo>
                  <a:lnTo>
                    <a:pt x="3213" y="1734"/>
                  </a:lnTo>
                  <a:lnTo>
                    <a:pt x="3239" y="1737"/>
                  </a:lnTo>
                  <a:lnTo>
                    <a:pt x="3292" y="1742"/>
                  </a:lnTo>
                  <a:lnTo>
                    <a:pt x="3317" y="1743"/>
                  </a:lnTo>
                  <a:lnTo>
                    <a:pt x="3343" y="1744"/>
                  </a:lnTo>
                  <a:lnTo>
                    <a:pt x="3370" y="1745"/>
                  </a:lnTo>
                  <a:lnTo>
                    <a:pt x="3395" y="1745"/>
                  </a:lnTo>
                  <a:lnTo>
                    <a:pt x="3430" y="1745"/>
                  </a:lnTo>
                  <a:lnTo>
                    <a:pt x="3463" y="1744"/>
                  </a:lnTo>
                  <a:lnTo>
                    <a:pt x="3497" y="1741"/>
                  </a:lnTo>
                  <a:lnTo>
                    <a:pt x="3531" y="1738"/>
                  </a:lnTo>
                  <a:lnTo>
                    <a:pt x="3562" y="1735"/>
                  </a:lnTo>
                  <a:lnTo>
                    <a:pt x="3591" y="1731"/>
                  </a:lnTo>
                  <a:lnTo>
                    <a:pt x="3621" y="1726"/>
                  </a:lnTo>
                  <a:lnTo>
                    <a:pt x="3650" y="1722"/>
                  </a:lnTo>
                  <a:lnTo>
                    <a:pt x="3679" y="1717"/>
                  </a:lnTo>
                  <a:lnTo>
                    <a:pt x="3707" y="1711"/>
                  </a:lnTo>
                  <a:lnTo>
                    <a:pt x="3735" y="1705"/>
                  </a:lnTo>
                  <a:lnTo>
                    <a:pt x="3763" y="1699"/>
                  </a:lnTo>
                  <a:lnTo>
                    <a:pt x="3790" y="1692"/>
                  </a:lnTo>
                  <a:lnTo>
                    <a:pt x="3818" y="1685"/>
                  </a:lnTo>
                  <a:lnTo>
                    <a:pt x="3844" y="1677"/>
                  </a:lnTo>
                  <a:lnTo>
                    <a:pt x="3872" y="1669"/>
                  </a:lnTo>
                  <a:lnTo>
                    <a:pt x="3898" y="1661"/>
                  </a:lnTo>
                  <a:lnTo>
                    <a:pt x="3923" y="1653"/>
                  </a:lnTo>
                  <a:lnTo>
                    <a:pt x="3950" y="1644"/>
                  </a:lnTo>
                  <a:lnTo>
                    <a:pt x="3975" y="1635"/>
                  </a:lnTo>
                  <a:lnTo>
                    <a:pt x="4001" y="1625"/>
                  </a:lnTo>
                  <a:lnTo>
                    <a:pt x="4025" y="1614"/>
                  </a:lnTo>
                  <a:lnTo>
                    <a:pt x="4075" y="1593"/>
                  </a:lnTo>
                  <a:lnTo>
                    <a:pt x="4099" y="1582"/>
                  </a:lnTo>
                  <a:lnTo>
                    <a:pt x="4123" y="1571"/>
                  </a:lnTo>
                  <a:lnTo>
                    <a:pt x="4147" y="1560"/>
                  </a:lnTo>
                  <a:lnTo>
                    <a:pt x="4170" y="1547"/>
                  </a:lnTo>
                  <a:lnTo>
                    <a:pt x="4194" y="1535"/>
                  </a:lnTo>
                  <a:lnTo>
                    <a:pt x="4217" y="1522"/>
                  </a:lnTo>
                  <a:lnTo>
                    <a:pt x="4240" y="1509"/>
                  </a:lnTo>
                  <a:lnTo>
                    <a:pt x="4264" y="1496"/>
                  </a:lnTo>
                  <a:lnTo>
                    <a:pt x="4286" y="1482"/>
                  </a:lnTo>
                  <a:lnTo>
                    <a:pt x="4308" y="1468"/>
                  </a:lnTo>
                  <a:lnTo>
                    <a:pt x="4331" y="1454"/>
                  </a:lnTo>
                  <a:lnTo>
                    <a:pt x="4353" y="1439"/>
                  </a:lnTo>
                  <a:lnTo>
                    <a:pt x="4398" y="1409"/>
                  </a:lnTo>
                  <a:lnTo>
                    <a:pt x="4419" y="1394"/>
                  </a:lnTo>
                  <a:lnTo>
                    <a:pt x="4441" y="1378"/>
                  </a:lnTo>
                  <a:lnTo>
                    <a:pt x="4484" y="1345"/>
                  </a:lnTo>
                  <a:lnTo>
                    <a:pt x="4527" y="1312"/>
                  </a:lnTo>
                  <a:lnTo>
                    <a:pt x="4570" y="1277"/>
                  </a:lnTo>
                  <a:lnTo>
                    <a:pt x="4612" y="1242"/>
                  </a:lnTo>
                  <a:lnTo>
                    <a:pt x="4654" y="1205"/>
                  </a:lnTo>
                  <a:lnTo>
                    <a:pt x="4695" y="1167"/>
                  </a:lnTo>
                  <a:lnTo>
                    <a:pt x="4738" y="1129"/>
                  </a:lnTo>
                  <a:lnTo>
                    <a:pt x="4780" y="1089"/>
                  </a:lnTo>
                  <a:lnTo>
                    <a:pt x="4800" y="1070"/>
                  </a:lnTo>
                  <a:lnTo>
                    <a:pt x="4821" y="1050"/>
                  </a:lnTo>
                  <a:lnTo>
                    <a:pt x="4863" y="1008"/>
                  </a:lnTo>
                  <a:lnTo>
                    <a:pt x="4905" y="966"/>
                  </a:lnTo>
                  <a:lnTo>
                    <a:pt x="4947" y="923"/>
                  </a:lnTo>
                  <a:lnTo>
                    <a:pt x="5033" y="834"/>
                  </a:lnTo>
                  <a:lnTo>
                    <a:pt x="5052" y="814"/>
                  </a:lnTo>
                  <a:lnTo>
                    <a:pt x="5071" y="793"/>
                  </a:lnTo>
                  <a:lnTo>
                    <a:pt x="5091" y="771"/>
                  </a:lnTo>
                  <a:lnTo>
                    <a:pt x="5110" y="749"/>
                  </a:lnTo>
                  <a:lnTo>
                    <a:pt x="5148" y="702"/>
                  </a:lnTo>
                  <a:lnTo>
                    <a:pt x="5167" y="678"/>
                  </a:lnTo>
                  <a:lnTo>
                    <a:pt x="5185" y="653"/>
                  </a:lnTo>
                  <a:lnTo>
                    <a:pt x="5223" y="604"/>
                  </a:lnTo>
                  <a:lnTo>
                    <a:pt x="5241" y="578"/>
                  </a:lnTo>
                  <a:lnTo>
                    <a:pt x="5260" y="552"/>
                  </a:lnTo>
                  <a:lnTo>
                    <a:pt x="5297" y="499"/>
                  </a:lnTo>
                  <a:lnTo>
                    <a:pt x="5333" y="445"/>
                  </a:lnTo>
                  <a:lnTo>
                    <a:pt x="5370" y="390"/>
                  </a:lnTo>
                  <a:lnTo>
                    <a:pt x="5407" y="335"/>
                  </a:lnTo>
                  <a:lnTo>
                    <a:pt x="5478" y="223"/>
                  </a:lnTo>
                  <a:lnTo>
                    <a:pt x="5550" y="111"/>
                  </a:lnTo>
                  <a:lnTo>
                    <a:pt x="5621" y="0"/>
                  </a:lnTo>
                  <a:lnTo>
                    <a:pt x="5621" y="614"/>
                  </a:lnTo>
                  <a:lnTo>
                    <a:pt x="5621" y="1227"/>
                  </a:lnTo>
                  <a:lnTo>
                    <a:pt x="5586" y="1263"/>
                  </a:lnTo>
                  <a:lnTo>
                    <a:pt x="5548" y="1300"/>
                  </a:lnTo>
                  <a:lnTo>
                    <a:pt x="5508" y="1338"/>
                  </a:lnTo>
                  <a:lnTo>
                    <a:pt x="5487" y="1357"/>
                  </a:lnTo>
                  <a:lnTo>
                    <a:pt x="5466" y="1378"/>
                  </a:lnTo>
                  <a:lnTo>
                    <a:pt x="5420" y="1418"/>
                  </a:lnTo>
                  <a:lnTo>
                    <a:pt x="5372" y="1460"/>
                  </a:lnTo>
                  <a:lnTo>
                    <a:pt x="5320" y="1503"/>
                  </a:lnTo>
                  <a:lnTo>
                    <a:pt x="5266" y="1547"/>
                  </a:lnTo>
                  <a:lnTo>
                    <a:pt x="5230" y="1576"/>
                  </a:lnTo>
                  <a:lnTo>
                    <a:pt x="5194" y="1603"/>
                  </a:lnTo>
                  <a:lnTo>
                    <a:pt x="5158" y="1629"/>
                  </a:lnTo>
                  <a:lnTo>
                    <a:pt x="5121" y="1654"/>
                  </a:lnTo>
                  <a:lnTo>
                    <a:pt x="5085" y="1677"/>
                  </a:lnTo>
                  <a:lnTo>
                    <a:pt x="5047" y="1701"/>
                  </a:lnTo>
                  <a:lnTo>
                    <a:pt x="5010" y="1722"/>
                  </a:lnTo>
                  <a:lnTo>
                    <a:pt x="4974" y="1742"/>
                  </a:lnTo>
                  <a:lnTo>
                    <a:pt x="4936" y="1762"/>
                  </a:lnTo>
                  <a:lnTo>
                    <a:pt x="4899" y="1780"/>
                  </a:lnTo>
                  <a:lnTo>
                    <a:pt x="4861" y="1797"/>
                  </a:lnTo>
                  <a:lnTo>
                    <a:pt x="4824" y="1814"/>
                  </a:lnTo>
                  <a:lnTo>
                    <a:pt x="4787" y="1830"/>
                  </a:lnTo>
                  <a:lnTo>
                    <a:pt x="4749" y="1844"/>
                  </a:lnTo>
                  <a:lnTo>
                    <a:pt x="4711" y="1857"/>
                  </a:lnTo>
                  <a:lnTo>
                    <a:pt x="4673" y="1870"/>
                  </a:lnTo>
                  <a:lnTo>
                    <a:pt x="4636" y="1882"/>
                  </a:lnTo>
                  <a:lnTo>
                    <a:pt x="4598" y="1893"/>
                  </a:lnTo>
                  <a:lnTo>
                    <a:pt x="4560" y="1902"/>
                  </a:lnTo>
                  <a:lnTo>
                    <a:pt x="4522" y="1911"/>
                  </a:lnTo>
                  <a:lnTo>
                    <a:pt x="4484" y="1920"/>
                  </a:lnTo>
                  <a:lnTo>
                    <a:pt x="4447" y="1927"/>
                  </a:lnTo>
                  <a:lnTo>
                    <a:pt x="4408" y="1933"/>
                  </a:lnTo>
                  <a:lnTo>
                    <a:pt x="4370" y="1940"/>
                  </a:lnTo>
                  <a:lnTo>
                    <a:pt x="4333" y="1945"/>
                  </a:lnTo>
                  <a:lnTo>
                    <a:pt x="4294" y="1949"/>
                  </a:lnTo>
                  <a:lnTo>
                    <a:pt x="4257" y="1953"/>
                  </a:lnTo>
                  <a:lnTo>
                    <a:pt x="4219" y="1956"/>
                  </a:lnTo>
                  <a:lnTo>
                    <a:pt x="4181" y="1958"/>
                  </a:lnTo>
                  <a:lnTo>
                    <a:pt x="4144" y="1960"/>
                  </a:lnTo>
                  <a:lnTo>
                    <a:pt x="4106" y="1961"/>
                  </a:lnTo>
                  <a:lnTo>
                    <a:pt x="4069" y="1961"/>
                  </a:lnTo>
                  <a:lnTo>
                    <a:pt x="4036" y="1961"/>
                  </a:lnTo>
                  <a:lnTo>
                    <a:pt x="4004" y="1960"/>
                  </a:lnTo>
                  <a:lnTo>
                    <a:pt x="3972" y="1959"/>
                  </a:lnTo>
                  <a:lnTo>
                    <a:pt x="3940" y="1957"/>
                  </a:lnTo>
                  <a:lnTo>
                    <a:pt x="3907" y="1956"/>
                  </a:lnTo>
                  <a:lnTo>
                    <a:pt x="3876" y="1953"/>
                  </a:lnTo>
                  <a:lnTo>
                    <a:pt x="3844" y="1951"/>
                  </a:lnTo>
                  <a:lnTo>
                    <a:pt x="3812" y="1948"/>
                  </a:lnTo>
                  <a:lnTo>
                    <a:pt x="3780" y="1944"/>
                  </a:lnTo>
                  <a:lnTo>
                    <a:pt x="3749" y="1940"/>
                  </a:lnTo>
                  <a:lnTo>
                    <a:pt x="3717" y="1935"/>
                  </a:lnTo>
                  <a:lnTo>
                    <a:pt x="3686" y="1931"/>
                  </a:lnTo>
                  <a:lnTo>
                    <a:pt x="3655" y="1926"/>
                  </a:lnTo>
                  <a:lnTo>
                    <a:pt x="3624" y="1921"/>
                  </a:lnTo>
                  <a:lnTo>
                    <a:pt x="3562" y="1910"/>
                  </a:lnTo>
                  <a:lnTo>
                    <a:pt x="3531" y="1905"/>
                  </a:lnTo>
                  <a:lnTo>
                    <a:pt x="3501" y="1899"/>
                  </a:lnTo>
                  <a:lnTo>
                    <a:pt x="3441" y="1886"/>
                  </a:lnTo>
                  <a:lnTo>
                    <a:pt x="3381" y="1871"/>
                  </a:lnTo>
                  <a:lnTo>
                    <a:pt x="3321" y="1856"/>
                  </a:lnTo>
                  <a:lnTo>
                    <a:pt x="3263" y="1841"/>
                  </a:lnTo>
                  <a:lnTo>
                    <a:pt x="3205" y="1826"/>
                  </a:lnTo>
                  <a:lnTo>
                    <a:pt x="3148" y="1808"/>
                  </a:lnTo>
                  <a:lnTo>
                    <a:pt x="3092" y="1792"/>
                  </a:lnTo>
                  <a:lnTo>
                    <a:pt x="3032" y="1774"/>
                  </a:lnTo>
                  <a:lnTo>
                    <a:pt x="2971" y="1756"/>
                  </a:lnTo>
                  <a:lnTo>
                    <a:pt x="2909" y="1737"/>
                  </a:lnTo>
                  <a:lnTo>
                    <a:pt x="2846" y="1720"/>
                  </a:lnTo>
                  <a:lnTo>
                    <a:pt x="2813" y="1712"/>
                  </a:lnTo>
                  <a:lnTo>
                    <a:pt x="2781" y="1704"/>
                  </a:lnTo>
                  <a:lnTo>
                    <a:pt x="2747" y="1696"/>
                  </a:lnTo>
                  <a:lnTo>
                    <a:pt x="2714" y="1688"/>
                  </a:lnTo>
                  <a:lnTo>
                    <a:pt x="2681" y="1679"/>
                  </a:lnTo>
                  <a:lnTo>
                    <a:pt x="2647" y="1672"/>
                  </a:lnTo>
                  <a:lnTo>
                    <a:pt x="2579" y="1658"/>
                  </a:lnTo>
                  <a:lnTo>
                    <a:pt x="2510" y="1645"/>
                  </a:lnTo>
                  <a:lnTo>
                    <a:pt x="2440" y="1633"/>
                  </a:lnTo>
                  <a:lnTo>
                    <a:pt x="2406" y="1628"/>
                  </a:lnTo>
                  <a:lnTo>
                    <a:pt x="2370" y="1623"/>
                  </a:lnTo>
                  <a:lnTo>
                    <a:pt x="2335" y="1618"/>
                  </a:lnTo>
                  <a:lnTo>
                    <a:pt x="2299" y="1613"/>
                  </a:lnTo>
                  <a:lnTo>
                    <a:pt x="2263" y="1610"/>
                  </a:lnTo>
                  <a:lnTo>
                    <a:pt x="2228" y="1606"/>
                  </a:lnTo>
                  <a:lnTo>
                    <a:pt x="2191" y="1604"/>
                  </a:lnTo>
                  <a:lnTo>
                    <a:pt x="2155" y="1601"/>
                  </a:lnTo>
                  <a:lnTo>
                    <a:pt x="2119" y="1599"/>
                  </a:lnTo>
                  <a:lnTo>
                    <a:pt x="2083" y="1598"/>
                  </a:lnTo>
                  <a:lnTo>
                    <a:pt x="2046" y="1597"/>
                  </a:lnTo>
                  <a:lnTo>
                    <a:pt x="2009" y="1597"/>
                  </a:lnTo>
                  <a:lnTo>
                    <a:pt x="1966" y="1597"/>
                  </a:lnTo>
                  <a:lnTo>
                    <a:pt x="1922" y="1599"/>
                  </a:lnTo>
                  <a:lnTo>
                    <a:pt x="1878" y="1601"/>
                  </a:lnTo>
                  <a:lnTo>
                    <a:pt x="1835" y="1604"/>
                  </a:lnTo>
                  <a:lnTo>
                    <a:pt x="1791" y="1607"/>
                  </a:lnTo>
                  <a:lnTo>
                    <a:pt x="1747" y="1612"/>
                  </a:lnTo>
                  <a:lnTo>
                    <a:pt x="1704" y="1618"/>
                  </a:lnTo>
                  <a:lnTo>
                    <a:pt x="1660" y="1626"/>
                  </a:lnTo>
                  <a:lnTo>
                    <a:pt x="1615" y="1633"/>
                  </a:lnTo>
                  <a:lnTo>
                    <a:pt x="1572" y="1642"/>
                  </a:lnTo>
                  <a:lnTo>
                    <a:pt x="1528" y="1652"/>
                  </a:lnTo>
                  <a:lnTo>
                    <a:pt x="1506" y="1657"/>
                  </a:lnTo>
                  <a:lnTo>
                    <a:pt x="1484" y="1663"/>
                  </a:lnTo>
                  <a:lnTo>
                    <a:pt x="1462" y="1669"/>
                  </a:lnTo>
                  <a:lnTo>
                    <a:pt x="1441" y="1675"/>
                  </a:lnTo>
                  <a:lnTo>
                    <a:pt x="1418" y="1681"/>
                  </a:lnTo>
                  <a:lnTo>
                    <a:pt x="1397" y="1689"/>
                  </a:lnTo>
                  <a:lnTo>
                    <a:pt x="1375" y="1696"/>
                  </a:lnTo>
                  <a:lnTo>
                    <a:pt x="1353" y="1704"/>
                  </a:lnTo>
                  <a:lnTo>
                    <a:pt x="1309" y="1719"/>
                  </a:lnTo>
                  <a:lnTo>
                    <a:pt x="1288" y="1727"/>
                  </a:lnTo>
                  <a:lnTo>
                    <a:pt x="1267" y="1736"/>
                  </a:lnTo>
                  <a:lnTo>
                    <a:pt x="1245" y="1745"/>
                  </a:lnTo>
                  <a:lnTo>
                    <a:pt x="1224" y="1755"/>
                  </a:lnTo>
                  <a:lnTo>
                    <a:pt x="1204" y="1765"/>
                  </a:lnTo>
                  <a:lnTo>
                    <a:pt x="1183" y="1775"/>
                  </a:lnTo>
                  <a:lnTo>
                    <a:pt x="1142" y="1796"/>
                  </a:lnTo>
                  <a:lnTo>
                    <a:pt x="1101" y="1819"/>
                  </a:lnTo>
                  <a:lnTo>
                    <a:pt x="1061" y="1842"/>
                  </a:lnTo>
                  <a:lnTo>
                    <a:pt x="1021" y="1866"/>
                  </a:lnTo>
                  <a:lnTo>
                    <a:pt x="981" y="1892"/>
                  </a:lnTo>
                  <a:lnTo>
                    <a:pt x="942" y="1919"/>
                  </a:lnTo>
                  <a:lnTo>
                    <a:pt x="903" y="1947"/>
                  </a:lnTo>
                  <a:lnTo>
                    <a:pt x="864" y="1975"/>
                  </a:lnTo>
                  <a:lnTo>
                    <a:pt x="825" y="2005"/>
                  </a:lnTo>
                  <a:lnTo>
                    <a:pt x="786" y="2034"/>
                  </a:lnTo>
                  <a:lnTo>
                    <a:pt x="748" y="2066"/>
                  </a:lnTo>
                  <a:lnTo>
                    <a:pt x="709" y="2096"/>
                  </a:lnTo>
                  <a:lnTo>
                    <a:pt x="669" y="2129"/>
                  </a:lnTo>
                  <a:lnTo>
                    <a:pt x="592" y="2194"/>
                  </a:lnTo>
                  <a:lnTo>
                    <a:pt x="513" y="2260"/>
                  </a:lnTo>
                  <a:lnTo>
                    <a:pt x="433" y="2327"/>
                  </a:lnTo>
                  <a:lnTo>
                    <a:pt x="350" y="2394"/>
                  </a:lnTo>
                  <a:lnTo>
                    <a:pt x="310" y="2427"/>
                  </a:lnTo>
                  <a:lnTo>
                    <a:pt x="267" y="2461"/>
                  </a:lnTo>
                  <a:lnTo>
                    <a:pt x="225" y="2494"/>
                  </a:lnTo>
                  <a:lnTo>
                    <a:pt x="181" y="2528"/>
                  </a:lnTo>
                  <a:lnTo>
                    <a:pt x="159" y="2544"/>
                  </a:lnTo>
                  <a:lnTo>
                    <a:pt x="137" y="2560"/>
                  </a:lnTo>
                  <a:lnTo>
                    <a:pt x="92" y="2593"/>
                  </a:lnTo>
                  <a:lnTo>
                    <a:pt x="69" y="2609"/>
                  </a:lnTo>
                  <a:lnTo>
                    <a:pt x="47" y="2625"/>
                  </a:lnTo>
                  <a:lnTo>
                    <a:pt x="23" y="2642"/>
                  </a:lnTo>
                  <a:lnTo>
                    <a:pt x="0" y="2657"/>
                  </a:lnTo>
                  <a:close/>
                </a:path>
              </a:pathLst>
            </a:custGeom>
            <a:gradFill rotWithShape="0">
              <a:gsLst>
                <a:gs pos="0">
                  <a:srgbClr val="FEF8BA"/>
                </a:gs>
                <a:gs pos="100000">
                  <a:srgbClr val="FCF0BA"/>
                </a:gs>
              </a:gsLst>
              <a:lin ang="0" scaled="1"/>
            </a:gradFill>
            <a:ln w="9525" cap="flat" cmpd="sng">
              <a:noFill/>
              <a:prstDash val="solid"/>
              <a:round/>
              <a:headEnd type="none" w="med" len="med"/>
              <a:tailEnd type="none" w="med" len="med"/>
            </a:ln>
            <a:effectLst/>
          </p:spPr>
          <p:txBody>
            <a:bodyPr/>
            <a:lstStyle/>
            <a:p>
              <a:pPr>
                <a:defRPr/>
              </a:pPr>
              <a:endParaRPr lang="fi-FI"/>
            </a:p>
          </p:txBody>
        </p:sp>
        <p:sp>
          <p:nvSpPr>
            <p:cNvPr id="6" name="Freeform 22"/>
            <p:cNvSpPr>
              <a:spLocks/>
            </p:cNvSpPr>
            <p:nvPr userDrawn="1"/>
          </p:nvSpPr>
          <p:spPr bwMode="auto">
            <a:xfrm>
              <a:off x="203" y="3046"/>
              <a:ext cx="5466" cy="1178"/>
            </a:xfrm>
            <a:custGeom>
              <a:avLst/>
              <a:gdLst/>
              <a:ahLst/>
              <a:cxnLst>
                <a:cxn ang="0">
                  <a:pos x="41" y="1157"/>
                </a:cxn>
                <a:cxn ang="0">
                  <a:pos x="171" y="1081"/>
                </a:cxn>
                <a:cxn ang="0">
                  <a:pos x="331" y="967"/>
                </a:cxn>
                <a:cxn ang="0">
                  <a:pos x="663" y="700"/>
                </a:cxn>
                <a:cxn ang="0">
                  <a:pos x="907" y="516"/>
                </a:cxn>
                <a:cxn ang="0">
                  <a:pos x="1154" y="355"/>
                </a:cxn>
                <a:cxn ang="0">
                  <a:pos x="1334" y="257"/>
                </a:cxn>
                <a:cxn ang="0">
                  <a:pos x="1528" y="169"/>
                </a:cxn>
                <a:cxn ang="0">
                  <a:pos x="1700" y="107"/>
                </a:cxn>
                <a:cxn ang="0">
                  <a:pos x="1888" y="56"/>
                </a:cxn>
                <a:cxn ang="0">
                  <a:pos x="2075" y="22"/>
                </a:cxn>
                <a:cxn ang="0">
                  <a:pos x="2253" y="6"/>
                </a:cxn>
                <a:cxn ang="0">
                  <a:pos x="2439" y="5"/>
                </a:cxn>
                <a:cxn ang="0">
                  <a:pos x="2639" y="23"/>
                </a:cxn>
                <a:cxn ang="0">
                  <a:pos x="2824" y="55"/>
                </a:cxn>
                <a:cxn ang="0">
                  <a:pos x="2994" y="98"/>
                </a:cxn>
                <a:cxn ang="0">
                  <a:pos x="3261" y="185"/>
                </a:cxn>
                <a:cxn ang="0">
                  <a:pos x="3621" y="312"/>
                </a:cxn>
                <a:cxn ang="0">
                  <a:pos x="3808" y="367"/>
                </a:cxn>
                <a:cxn ang="0">
                  <a:pos x="3947" y="399"/>
                </a:cxn>
                <a:cxn ang="0">
                  <a:pos x="4094" y="421"/>
                </a:cxn>
                <a:cxn ang="0">
                  <a:pos x="4254" y="432"/>
                </a:cxn>
                <a:cxn ang="0">
                  <a:pos x="4445" y="430"/>
                </a:cxn>
                <a:cxn ang="0">
                  <a:pos x="4595" y="417"/>
                </a:cxn>
                <a:cxn ang="0">
                  <a:pos x="4727" y="390"/>
                </a:cxn>
                <a:cxn ang="0">
                  <a:pos x="4880" y="337"/>
                </a:cxn>
                <a:cxn ang="0">
                  <a:pos x="5065" y="251"/>
                </a:cxn>
                <a:cxn ang="0">
                  <a:pos x="5230" y="159"/>
                </a:cxn>
                <a:cxn ang="0">
                  <a:pos x="5417" y="36"/>
                </a:cxn>
                <a:cxn ang="0">
                  <a:pos x="5380" y="69"/>
                </a:cxn>
                <a:cxn ang="0">
                  <a:pos x="5217" y="179"/>
                </a:cxn>
                <a:cxn ang="0">
                  <a:pos x="5029" y="284"/>
                </a:cxn>
                <a:cxn ang="0">
                  <a:pos x="4852" y="363"/>
                </a:cxn>
                <a:cxn ang="0">
                  <a:pos x="4681" y="420"/>
                </a:cxn>
                <a:cxn ang="0">
                  <a:pos x="4552" y="451"/>
                </a:cxn>
                <a:cxn ang="0">
                  <a:pos x="4418" y="469"/>
                </a:cxn>
                <a:cxn ang="0">
                  <a:pos x="4232" y="477"/>
                </a:cxn>
                <a:cxn ang="0">
                  <a:pos x="4031" y="466"/>
                </a:cxn>
                <a:cxn ang="0">
                  <a:pos x="3838" y="434"/>
                </a:cxn>
                <a:cxn ang="0">
                  <a:pos x="3456" y="359"/>
                </a:cxn>
                <a:cxn ang="0">
                  <a:pos x="3051" y="288"/>
                </a:cxn>
                <a:cxn ang="0">
                  <a:pos x="2803" y="261"/>
                </a:cxn>
                <a:cxn ang="0">
                  <a:pos x="2608" y="256"/>
                </a:cxn>
                <a:cxn ang="0">
                  <a:pos x="2439" y="270"/>
                </a:cxn>
                <a:cxn ang="0">
                  <a:pos x="2322" y="293"/>
                </a:cxn>
                <a:cxn ang="0">
                  <a:pos x="2169" y="341"/>
                </a:cxn>
                <a:cxn ang="0">
                  <a:pos x="2010" y="409"/>
                </a:cxn>
                <a:cxn ang="0">
                  <a:pos x="1841" y="504"/>
                </a:cxn>
                <a:cxn ang="0">
                  <a:pos x="1738" y="575"/>
                </a:cxn>
                <a:cxn ang="0">
                  <a:pos x="1592" y="688"/>
                </a:cxn>
                <a:cxn ang="0">
                  <a:pos x="1212" y="1001"/>
                </a:cxn>
                <a:cxn ang="0">
                  <a:pos x="1044" y="1132"/>
                </a:cxn>
              </a:cxnLst>
              <a:rect l="0" t="0" r="r" b="b"/>
              <a:pathLst>
                <a:path w="5466" h="1178">
                  <a:moveTo>
                    <a:pt x="982" y="1178"/>
                  </a:moveTo>
                  <a:lnTo>
                    <a:pt x="491" y="1178"/>
                  </a:lnTo>
                  <a:lnTo>
                    <a:pt x="0" y="1178"/>
                  </a:lnTo>
                  <a:lnTo>
                    <a:pt x="20" y="1168"/>
                  </a:lnTo>
                  <a:lnTo>
                    <a:pt x="41" y="1157"/>
                  </a:lnTo>
                  <a:lnTo>
                    <a:pt x="79" y="1135"/>
                  </a:lnTo>
                  <a:lnTo>
                    <a:pt x="99" y="1124"/>
                  </a:lnTo>
                  <a:lnTo>
                    <a:pt x="118" y="1113"/>
                  </a:lnTo>
                  <a:lnTo>
                    <a:pt x="155" y="1092"/>
                  </a:lnTo>
                  <a:lnTo>
                    <a:pt x="171" y="1081"/>
                  </a:lnTo>
                  <a:lnTo>
                    <a:pt x="188" y="1070"/>
                  </a:lnTo>
                  <a:lnTo>
                    <a:pt x="223" y="1047"/>
                  </a:lnTo>
                  <a:lnTo>
                    <a:pt x="257" y="1022"/>
                  </a:lnTo>
                  <a:lnTo>
                    <a:pt x="294" y="995"/>
                  </a:lnTo>
                  <a:lnTo>
                    <a:pt x="331" y="967"/>
                  </a:lnTo>
                  <a:lnTo>
                    <a:pt x="369" y="937"/>
                  </a:lnTo>
                  <a:lnTo>
                    <a:pt x="448" y="874"/>
                  </a:lnTo>
                  <a:lnTo>
                    <a:pt x="530" y="807"/>
                  </a:lnTo>
                  <a:lnTo>
                    <a:pt x="618" y="736"/>
                  </a:lnTo>
                  <a:lnTo>
                    <a:pt x="663" y="700"/>
                  </a:lnTo>
                  <a:lnTo>
                    <a:pt x="710" y="664"/>
                  </a:lnTo>
                  <a:lnTo>
                    <a:pt x="757" y="626"/>
                  </a:lnTo>
                  <a:lnTo>
                    <a:pt x="806" y="590"/>
                  </a:lnTo>
                  <a:lnTo>
                    <a:pt x="857" y="553"/>
                  </a:lnTo>
                  <a:lnTo>
                    <a:pt x="907" y="516"/>
                  </a:lnTo>
                  <a:lnTo>
                    <a:pt x="960" y="479"/>
                  </a:lnTo>
                  <a:lnTo>
                    <a:pt x="1014" y="443"/>
                  </a:lnTo>
                  <a:lnTo>
                    <a:pt x="1069" y="408"/>
                  </a:lnTo>
                  <a:lnTo>
                    <a:pt x="1126" y="372"/>
                  </a:lnTo>
                  <a:lnTo>
                    <a:pt x="1154" y="355"/>
                  </a:lnTo>
                  <a:lnTo>
                    <a:pt x="1184" y="338"/>
                  </a:lnTo>
                  <a:lnTo>
                    <a:pt x="1243" y="305"/>
                  </a:lnTo>
                  <a:lnTo>
                    <a:pt x="1273" y="289"/>
                  </a:lnTo>
                  <a:lnTo>
                    <a:pt x="1304" y="273"/>
                  </a:lnTo>
                  <a:lnTo>
                    <a:pt x="1334" y="257"/>
                  </a:lnTo>
                  <a:lnTo>
                    <a:pt x="1365" y="241"/>
                  </a:lnTo>
                  <a:lnTo>
                    <a:pt x="1429" y="212"/>
                  </a:lnTo>
                  <a:lnTo>
                    <a:pt x="1462" y="197"/>
                  </a:lnTo>
                  <a:lnTo>
                    <a:pt x="1494" y="183"/>
                  </a:lnTo>
                  <a:lnTo>
                    <a:pt x="1528" y="169"/>
                  </a:lnTo>
                  <a:lnTo>
                    <a:pt x="1562" y="156"/>
                  </a:lnTo>
                  <a:lnTo>
                    <a:pt x="1595" y="144"/>
                  </a:lnTo>
                  <a:lnTo>
                    <a:pt x="1630" y="131"/>
                  </a:lnTo>
                  <a:lnTo>
                    <a:pt x="1664" y="119"/>
                  </a:lnTo>
                  <a:lnTo>
                    <a:pt x="1700" y="107"/>
                  </a:lnTo>
                  <a:lnTo>
                    <a:pt x="1735" y="96"/>
                  </a:lnTo>
                  <a:lnTo>
                    <a:pt x="1771" y="86"/>
                  </a:lnTo>
                  <a:lnTo>
                    <a:pt x="1810" y="76"/>
                  </a:lnTo>
                  <a:lnTo>
                    <a:pt x="1849" y="66"/>
                  </a:lnTo>
                  <a:lnTo>
                    <a:pt x="1888" y="56"/>
                  </a:lnTo>
                  <a:lnTo>
                    <a:pt x="1925" y="48"/>
                  </a:lnTo>
                  <a:lnTo>
                    <a:pt x="1964" y="40"/>
                  </a:lnTo>
                  <a:lnTo>
                    <a:pt x="2001" y="34"/>
                  </a:lnTo>
                  <a:lnTo>
                    <a:pt x="2038" y="28"/>
                  </a:lnTo>
                  <a:lnTo>
                    <a:pt x="2075" y="22"/>
                  </a:lnTo>
                  <a:lnTo>
                    <a:pt x="2111" y="18"/>
                  </a:lnTo>
                  <a:lnTo>
                    <a:pt x="2147" y="14"/>
                  </a:lnTo>
                  <a:lnTo>
                    <a:pt x="2183" y="11"/>
                  </a:lnTo>
                  <a:lnTo>
                    <a:pt x="2218" y="8"/>
                  </a:lnTo>
                  <a:lnTo>
                    <a:pt x="2253" y="6"/>
                  </a:lnTo>
                  <a:lnTo>
                    <a:pt x="2288" y="5"/>
                  </a:lnTo>
                  <a:lnTo>
                    <a:pt x="2321" y="4"/>
                  </a:lnTo>
                  <a:lnTo>
                    <a:pt x="2356" y="4"/>
                  </a:lnTo>
                  <a:lnTo>
                    <a:pt x="2398" y="4"/>
                  </a:lnTo>
                  <a:lnTo>
                    <a:pt x="2439" y="5"/>
                  </a:lnTo>
                  <a:lnTo>
                    <a:pt x="2481" y="7"/>
                  </a:lnTo>
                  <a:lnTo>
                    <a:pt x="2522" y="10"/>
                  </a:lnTo>
                  <a:lnTo>
                    <a:pt x="2561" y="14"/>
                  </a:lnTo>
                  <a:lnTo>
                    <a:pt x="2601" y="18"/>
                  </a:lnTo>
                  <a:lnTo>
                    <a:pt x="2639" y="23"/>
                  </a:lnTo>
                  <a:lnTo>
                    <a:pt x="2678" y="28"/>
                  </a:lnTo>
                  <a:lnTo>
                    <a:pt x="2716" y="34"/>
                  </a:lnTo>
                  <a:lnTo>
                    <a:pt x="2752" y="40"/>
                  </a:lnTo>
                  <a:lnTo>
                    <a:pt x="2789" y="47"/>
                  </a:lnTo>
                  <a:lnTo>
                    <a:pt x="2824" y="55"/>
                  </a:lnTo>
                  <a:lnTo>
                    <a:pt x="2860" y="63"/>
                  </a:lnTo>
                  <a:lnTo>
                    <a:pt x="2894" y="72"/>
                  </a:lnTo>
                  <a:lnTo>
                    <a:pt x="2928" y="80"/>
                  </a:lnTo>
                  <a:lnTo>
                    <a:pt x="2961" y="89"/>
                  </a:lnTo>
                  <a:lnTo>
                    <a:pt x="2994" y="98"/>
                  </a:lnTo>
                  <a:lnTo>
                    <a:pt x="3026" y="107"/>
                  </a:lnTo>
                  <a:lnTo>
                    <a:pt x="3088" y="126"/>
                  </a:lnTo>
                  <a:lnTo>
                    <a:pt x="3148" y="147"/>
                  </a:lnTo>
                  <a:lnTo>
                    <a:pt x="3206" y="166"/>
                  </a:lnTo>
                  <a:lnTo>
                    <a:pt x="3261" y="185"/>
                  </a:lnTo>
                  <a:lnTo>
                    <a:pt x="3314" y="205"/>
                  </a:lnTo>
                  <a:lnTo>
                    <a:pt x="3411" y="240"/>
                  </a:lnTo>
                  <a:lnTo>
                    <a:pt x="3516" y="277"/>
                  </a:lnTo>
                  <a:lnTo>
                    <a:pt x="3569" y="295"/>
                  </a:lnTo>
                  <a:lnTo>
                    <a:pt x="3621" y="312"/>
                  </a:lnTo>
                  <a:lnTo>
                    <a:pt x="3674" y="330"/>
                  </a:lnTo>
                  <a:lnTo>
                    <a:pt x="3700" y="338"/>
                  </a:lnTo>
                  <a:lnTo>
                    <a:pt x="3726" y="345"/>
                  </a:lnTo>
                  <a:lnTo>
                    <a:pt x="3780" y="360"/>
                  </a:lnTo>
                  <a:lnTo>
                    <a:pt x="3808" y="367"/>
                  </a:lnTo>
                  <a:lnTo>
                    <a:pt x="3834" y="374"/>
                  </a:lnTo>
                  <a:lnTo>
                    <a:pt x="3863" y="381"/>
                  </a:lnTo>
                  <a:lnTo>
                    <a:pt x="3890" y="388"/>
                  </a:lnTo>
                  <a:lnTo>
                    <a:pt x="3918" y="394"/>
                  </a:lnTo>
                  <a:lnTo>
                    <a:pt x="3947" y="399"/>
                  </a:lnTo>
                  <a:lnTo>
                    <a:pt x="3975" y="404"/>
                  </a:lnTo>
                  <a:lnTo>
                    <a:pt x="4005" y="409"/>
                  </a:lnTo>
                  <a:lnTo>
                    <a:pt x="4034" y="414"/>
                  </a:lnTo>
                  <a:lnTo>
                    <a:pt x="4064" y="418"/>
                  </a:lnTo>
                  <a:lnTo>
                    <a:pt x="4094" y="421"/>
                  </a:lnTo>
                  <a:lnTo>
                    <a:pt x="4125" y="424"/>
                  </a:lnTo>
                  <a:lnTo>
                    <a:pt x="4156" y="427"/>
                  </a:lnTo>
                  <a:lnTo>
                    <a:pt x="4189" y="429"/>
                  </a:lnTo>
                  <a:lnTo>
                    <a:pt x="4221" y="431"/>
                  </a:lnTo>
                  <a:lnTo>
                    <a:pt x="4254" y="432"/>
                  </a:lnTo>
                  <a:lnTo>
                    <a:pt x="4287" y="433"/>
                  </a:lnTo>
                  <a:lnTo>
                    <a:pt x="4322" y="433"/>
                  </a:lnTo>
                  <a:lnTo>
                    <a:pt x="4382" y="433"/>
                  </a:lnTo>
                  <a:lnTo>
                    <a:pt x="4413" y="432"/>
                  </a:lnTo>
                  <a:lnTo>
                    <a:pt x="4445" y="430"/>
                  </a:lnTo>
                  <a:lnTo>
                    <a:pt x="4476" y="428"/>
                  </a:lnTo>
                  <a:lnTo>
                    <a:pt x="4510" y="426"/>
                  </a:lnTo>
                  <a:lnTo>
                    <a:pt x="4542" y="423"/>
                  </a:lnTo>
                  <a:lnTo>
                    <a:pt x="4577" y="420"/>
                  </a:lnTo>
                  <a:lnTo>
                    <a:pt x="4595" y="417"/>
                  </a:lnTo>
                  <a:lnTo>
                    <a:pt x="4613" y="415"/>
                  </a:lnTo>
                  <a:lnTo>
                    <a:pt x="4633" y="412"/>
                  </a:lnTo>
                  <a:lnTo>
                    <a:pt x="4651" y="408"/>
                  </a:lnTo>
                  <a:lnTo>
                    <a:pt x="4688" y="400"/>
                  </a:lnTo>
                  <a:lnTo>
                    <a:pt x="4727" y="390"/>
                  </a:lnTo>
                  <a:lnTo>
                    <a:pt x="4766" y="378"/>
                  </a:lnTo>
                  <a:lnTo>
                    <a:pt x="4804" y="366"/>
                  </a:lnTo>
                  <a:lnTo>
                    <a:pt x="4824" y="359"/>
                  </a:lnTo>
                  <a:lnTo>
                    <a:pt x="4842" y="352"/>
                  </a:lnTo>
                  <a:lnTo>
                    <a:pt x="4880" y="337"/>
                  </a:lnTo>
                  <a:lnTo>
                    <a:pt x="4918" y="322"/>
                  </a:lnTo>
                  <a:lnTo>
                    <a:pt x="4956" y="304"/>
                  </a:lnTo>
                  <a:lnTo>
                    <a:pt x="4993" y="287"/>
                  </a:lnTo>
                  <a:lnTo>
                    <a:pt x="5030" y="270"/>
                  </a:lnTo>
                  <a:lnTo>
                    <a:pt x="5065" y="251"/>
                  </a:lnTo>
                  <a:lnTo>
                    <a:pt x="5100" y="232"/>
                  </a:lnTo>
                  <a:lnTo>
                    <a:pt x="5134" y="214"/>
                  </a:lnTo>
                  <a:lnTo>
                    <a:pt x="5167" y="196"/>
                  </a:lnTo>
                  <a:lnTo>
                    <a:pt x="5199" y="177"/>
                  </a:lnTo>
                  <a:lnTo>
                    <a:pt x="5230" y="159"/>
                  </a:lnTo>
                  <a:lnTo>
                    <a:pt x="5258" y="141"/>
                  </a:lnTo>
                  <a:lnTo>
                    <a:pt x="5287" y="123"/>
                  </a:lnTo>
                  <a:lnTo>
                    <a:pt x="5338" y="90"/>
                  </a:lnTo>
                  <a:lnTo>
                    <a:pt x="5381" y="61"/>
                  </a:lnTo>
                  <a:lnTo>
                    <a:pt x="5417" y="36"/>
                  </a:lnTo>
                  <a:lnTo>
                    <a:pt x="5443" y="18"/>
                  </a:lnTo>
                  <a:lnTo>
                    <a:pt x="5466" y="0"/>
                  </a:lnTo>
                  <a:lnTo>
                    <a:pt x="5443" y="19"/>
                  </a:lnTo>
                  <a:lnTo>
                    <a:pt x="5417" y="41"/>
                  </a:lnTo>
                  <a:lnTo>
                    <a:pt x="5380" y="69"/>
                  </a:lnTo>
                  <a:lnTo>
                    <a:pt x="5334" y="102"/>
                  </a:lnTo>
                  <a:lnTo>
                    <a:pt x="5307" y="119"/>
                  </a:lnTo>
                  <a:lnTo>
                    <a:pt x="5280" y="139"/>
                  </a:lnTo>
                  <a:lnTo>
                    <a:pt x="5249" y="159"/>
                  </a:lnTo>
                  <a:lnTo>
                    <a:pt x="5217" y="179"/>
                  </a:lnTo>
                  <a:lnTo>
                    <a:pt x="5182" y="200"/>
                  </a:lnTo>
                  <a:lnTo>
                    <a:pt x="5147" y="221"/>
                  </a:lnTo>
                  <a:lnTo>
                    <a:pt x="5109" y="242"/>
                  </a:lnTo>
                  <a:lnTo>
                    <a:pt x="5069" y="263"/>
                  </a:lnTo>
                  <a:lnTo>
                    <a:pt x="5029" y="284"/>
                  </a:lnTo>
                  <a:lnTo>
                    <a:pt x="4987" y="304"/>
                  </a:lnTo>
                  <a:lnTo>
                    <a:pt x="4965" y="314"/>
                  </a:lnTo>
                  <a:lnTo>
                    <a:pt x="4943" y="325"/>
                  </a:lnTo>
                  <a:lnTo>
                    <a:pt x="4898" y="344"/>
                  </a:lnTo>
                  <a:lnTo>
                    <a:pt x="4852" y="363"/>
                  </a:lnTo>
                  <a:lnTo>
                    <a:pt x="4804" y="380"/>
                  </a:lnTo>
                  <a:lnTo>
                    <a:pt x="4781" y="390"/>
                  </a:lnTo>
                  <a:lnTo>
                    <a:pt x="4757" y="398"/>
                  </a:lnTo>
                  <a:lnTo>
                    <a:pt x="4707" y="413"/>
                  </a:lnTo>
                  <a:lnTo>
                    <a:pt x="4681" y="420"/>
                  </a:lnTo>
                  <a:lnTo>
                    <a:pt x="4656" y="427"/>
                  </a:lnTo>
                  <a:lnTo>
                    <a:pt x="4631" y="433"/>
                  </a:lnTo>
                  <a:lnTo>
                    <a:pt x="4604" y="439"/>
                  </a:lnTo>
                  <a:lnTo>
                    <a:pt x="4579" y="445"/>
                  </a:lnTo>
                  <a:lnTo>
                    <a:pt x="4552" y="451"/>
                  </a:lnTo>
                  <a:lnTo>
                    <a:pt x="4526" y="455"/>
                  </a:lnTo>
                  <a:lnTo>
                    <a:pt x="4500" y="460"/>
                  </a:lnTo>
                  <a:lnTo>
                    <a:pt x="4473" y="463"/>
                  </a:lnTo>
                  <a:lnTo>
                    <a:pt x="4446" y="466"/>
                  </a:lnTo>
                  <a:lnTo>
                    <a:pt x="4418" y="469"/>
                  </a:lnTo>
                  <a:lnTo>
                    <a:pt x="4392" y="471"/>
                  </a:lnTo>
                  <a:lnTo>
                    <a:pt x="4349" y="474"/>
                  </a:lnTo>
                  <a:lnTo>
                    <a:pt x="4309" y="476"/>
                  </a:lnTo>
                  <a:lnTo>
                    <a:pt x="4269" y="477"/>
                  </a:lnTo>
                  <a:lnTo>
                    <a:pt x="4232" y="477"/>
                  </a:lnTo>
                  <a:lnTo>
                    <a:pt x="4185" y="477"/>
                  </a:lnTo>
                  <a:lnTo>
                    <a:pt x="4139" y="475"/>
                  </a:lnTo>
                  <a:lnTo>
                    <a:pt x="4095" y="472"/>
                  </a:lnTo>
                  <a:lnTo>
                    <a:pt x="4053" y="468"/>
                  </a:lnTo>
                  <a:lnTo>
                    <a:pt x="4031" y="466"/>
                  </a:lnTo>
                  <a:lnTo>
                    <a:pt x="4011" y="463"/>
                  </a:lnTo>
                  <a:lnTo>
                    <a:pt x="3968" y="457"/>
                  </a:lnTo>
                  <a:lnTo>
                    <a:pt x="3926" y="451"/>
                  </a:lnTo>
                  <a:lnTo>
                    <a:pt x="3883" y="442"/>
                  </a:lnTo>
                  <a:lnTo>
                    <a:pt x="3838" y="434"/>
                  </a:lnTo>
                  <a:lnTo>
                    <a:pt x="3792" y="425"/>
                  </a:lnTo>
                  <a:lnTo>
                    <a:pt x="3693" y="405"/>
                  </a:lnTo>
                  <a:lnTo>
                    <a:pt x="3582" y="382"/>
                  </a:lnTo>
                  <a:lnTo>
                    <a:pt x="3521" y="371"/>
                  </a:lnTo>
                  <a:lnTo>
                    <a:pt x="3456" y="359"/>
                  </a:lnTo>
                  <a:lnTo>
                    <a:pt x="3354" y="340"/>
                  </a:lnTo>
                  <a:lnTo>
                    <a:pt x="3252" y="322"/>
                  </a:lnTo>
                  <a:lnTo>
                    <a:pt x="3151" y="304"/>
                  </a:lnTo>
                  <a:lnTo>
                    <a:pt x="3101" y="296"/>
                  </a:lnTo>
                  <a:lnTo>
                    <a:pt x="3051" y="288"/>
                  </a:lnTo>
                  <a:lnTo>
                    <a:pt x="3001" y="281"/>
                  </a:lnTo>
                  <a:lnTo>
                    <a:pt x="2951" y="275"/>
                  </a:lnTo>
                  <a:lnTo>
                    <a:pt x="2902" y="269"/>
                  </a:lnTo>
                  <a:lnTo>
                    <a:pt x="2852" y="265"/>
                  </a:lnTo>
                  <a:lnTo>
                    <a:pt x="2803" y="261"/>
                  </a:lnTo>
                  <a:lnTo>
                    <a:pt x="2754" y="258"/>
                  </a:lnTo>
                  <a:lnTo>
                    <a:pt x="2705" y="256"/>
                  </a:lnTo>
                  <a:lnTo>
                    <a:pt x="2681" y="256"/>
                  </a:lnTo>
                  <a:lnTo>
                    <a:pt x="2658" y="256"/>
                  </a:lnTo>
                  <a:lnTo>
                    <a:pt x="2608" y="256"/>
                  </a:lnTo>
                  <a:lnTo>
                    <a:pt x="2559" y="258"/>
                  </a:lnTo>
                  <a:lnTo>
                    <a:pt x="2536" y="260"/>
                  </a:lnTo>
                  <a:lnTo>
                    <a:pt x="2511" y="262"/>
                  </a:lnTo>
                  <a:lnTo>
                    <a:pt x="2464" y="267"/>
                  </a:lnTo>
                  <a:lnTo>
                    <a:pt x="2439" y="270"/>
                  </a:lnTo>
                  <a:lnTo>
                    <a:pt x="2416" y="274"/>
                  </a:lnTo>
                  <a:lnTo>
                    <a:pt x="2393" y="278"/>
                  </a:lnTo>
                  <a:lnTo>
                    <a:pt x="2368" y="282"/>
                  </a:lnTo>
                  <a:lnTo>
                    <a:pt x="2346" y="287"/>
                  </a:lnTo>
                  <a:lnTo>
                    <a:pt x="2322" y="293"/>
                  </a:lnTo>
                  <a:lnTo>
                    <a:pt x="2299" y="299"/>
                  </a:lnTo>
                  <a:lnTo>
                    <a:pt x="2276" y="305"/>
                  </a:lnTo>
                  <a:lnTo>
                    <a:pt x="2239" y="317"/>
                  </a:lnTo>
                  <a:lnTo>
                    <a:pt x="2204" y="329"/>
                  </a:lnTo>
                  <a:lnTo>
                    <a:pt x="2169" y="341"/>
                  </a:lnTo>
                  <a:lnTo>
                    <a:pt x="2136" y="354"/>
                  </a:lnTo>
                  <a:lnTo>
                    <a:pt x="2102" y="367"/>
                  </a:lnTo>
                  <a:lnTo>
                    <a:pt x="2071" y="380"/>
                  </a:lnTo>
                  <a:lnTo>
                    <a:pt x="2039" y="395"/>
                  </a:lnTo>
                  <a:lnTo>
                    <a:pt x="2010" y="409"/>
                  </a:lnTo>
                  <a:lnTo>
                    <a:pt x="1980" y="424"/>
                  </a:lnTo>
                  <a:lnTo>
                    <a:pt x="1951" y="439"/>
                  </a:lnTo>
                  <a:lnTo>
                    <a:pt x="1922" y="455"/>
                  </a:lnTo>
                  <a:lnTo>
                    <a:pt x="1895" y="471"/>
                  </a:lnTo>
                  <a:lnTo>
                    <a:pt x="1841" y="504"/>
                  </a:lnTo>
                  <a:lnTo>
                    <a:pt x="1815" y="522"/>
                  </a:lnTo>
                  <a:lnTo>
                    <a:pt x="1802" y="530"/>
                  </a:lnTo>
                  <a:lnTo>
                    <a:pt x="1789" y="539"/>
                  </a:lnTo>
                  <a:lnTo>
                    <a:pt x="1764" y="556"/>
                  </a:lnTo>
                  <a:lnTo>
                    <a:pt x="1738" y="575"/>
                  </a:lnTo>
                  <a:lnTo>
                    <a:pt x="1714" y="593"/>
                  </a:lnTo>
                  <a:lnTo>
                    <a:pt x="1690" y="611"/>
                  </a:lnTo>
                  <a:lnTo>
                    <a:pt x="1664" y="630"/>
                  </a:lnTo>
                  <a:lnTo>
                    <a:pt x="1640" y="650"/>
                  </a:lnTo>
                  <a:lnTo>
                    <a:pt x="1592" y="688"/>
                  </a:lnTo>
                  <a:lnTo>
                    <a:pt x="1543" y="729"/>
                  </a:lnTo>
                  <a:lnTo>
                    <a:pt x="1493" y="770"/>
                  </a:lnTo>
                  <a:lnTo>
                    <a:pt x="1392" y="854"/>
                  </a:lnTo>
                  <a:lnTo>
                    <a:pt x="1309" y="923"/>
                  </a:lnTo>
                  <a:lnTo>
                    <a:pt x="1212" y="1001"/>
                  </a:lnTo>
                  <a:lnTo>
                    <a:pt x="1187" y="1023"/>
                  </a:lnTo>
                  <a:lnTo>
                    <a:pt x="1159" y="1044"/>
                  </a:lnTo>
                  <a:lnTo>
                    <a:pt x="1132" y="1065"/>
                  </a:lnTo>
                  <a:lnTo>
                    <a:pt x="1103" y="1088"/>
                  </a:lnTo>
                  <a:lnTo>
                    <a:pt x="1044" y="1132"/>
                  </a:lnTo>
                  <a:lnTo>
                    <a:pt x="1014" y="1156"/>
                  </a:lnTo>
                  <a:lnTo>
                    <a:pt x="982" y="1178"/>
                  </a:lnTo>
                  <a:close/>
                </a:path>
              </a:pathLst>
            </a:custGeom>
            <a:gradFill rotWithShape="1">
              <a:gsLst>
                <a:gs pos="0">
                  <a:srgbClr val="F8DC1A"/>
                </a:gs>
                <a:gs pos="100000">
                  <a:srgbClr val="F4C61A"/>
                </a:gs>
              </a:gsLst>
              <a:lin ang="0" scaled="1"/>
            </a:gradFill>
            <a:ln w="9525" cap="flat" cmpd="sng">
              <a:noFill/>
              <a:prstDash val="solid"/>
              <a:round/>
              <a:headEnd type="none" w="med" len="med"/>
              <a:tailEnd type="none" w="med" len="med"/>
            </a:ln>
            <a:effectLst/>
          </p:spPr>
          <p:txBody>
            <a:bodyPr/>
            <a:lstStyle/>
            <a:p>
              <a:pPr>
                <a:defRPr/>
              </a:pPr>
              <a:endParaRPr lang="fi-FI"/>
            </a:p>
          </p:txBody>
        </p:sp>
      </p:grpSp>
      <p:pic>
        <p:nvPicPr>
          <p:cNvPr id="7" name="Picture 28" descr="logo_rgb"/>
          <p:cNvPicPr>
            <a:picLocks noChangeAspect="1" noChangeArrowheads="1"/>
          </p:cNvPicPr>
          <p:nvPr/>
        </p:nvPicPr>
        <p:blipFill>
          <a:blip r:embed="rId2" cstate="print"/>
          <a:srcRect/>
          <a:stretch>
            <a:fillRect/>
          </a:stretch>
        </p:blipFill>
        <p:spPr bwMode="auto">
          <a:xfrm>
            <a:off x="6588125" y="6524625"/>
            <a:ext cx="2230438" cy="214313"/>
          </a:xfrm>
          <a:prstGeom prst="rect">
            <a:avLst/>
          </a:prstGeom>
          <a:noFill/>
          <a:ln w="9525">
            <a:noFill/>
            <a:miter lim="800000"/>
            <a:headEnd/>
            <a:tailEnd/>
          </a:ln>
        </p:spPr>
      </p:pic>
      <p:sp>
        <p:nvSpPr>
          <p:cNvPr id="3076" name="Rectangle 4"/>
          <p:cNvSpPr>
            <a:spLocks noGrp="1" noChangeArrowheads="1"/>
          </p:cNvSpPr>
          <p:nvPr>
            <p:ph type="ctrTitle"/>
          </p:nvPr>
        </p:nvSpPr>
        <p:spPr>
          <a:xfrm>
            <a:off x="1692275" y="836613"/>
            <a:ext cx="4535488" cy="1800225"/>
          </a:xfrm>
        </p:spPr>
        <p:txBody>
          <a:bodyPr/>
          <a:lstStyle>
            <a:lvl1pPr>
              <a:defRPr sz="3600" b="0"/>
            </a:lvl1pPr>
          </a:lstStyle>
          <a:p>
            <a:r>
              <a:rPr lang="fi-FI"/>
              <a:t>CLICK TO EDIT MASTER TITLE STYLE</a:t>
            </a:r>
          </a:p>
        </p:txBody>
      </p:sp>
      <p:sp>
        <p:nvSpPr>
          <p:cNvPr id="3077" name="Rectangle 5"/>
          <p:cNvSpPr>
            <a:spLocks noGrp="1" noChangeArrowheads="1"/>
          </p:cNvSpPr>
          <p:nvPr>
            <p:ph type="subTitle" idx="1"/>
          </p:nvPr>
        </p:nvSpPr>
        <p:spPr>
          <a:xfrm>
            <a:off x="1692275" y="2636838"/>
            <a:ext cx="4535488" cy="1079500"/>
          </a:xfrm>
        </p:spPr>
        <p:txBody>
          <a:bodyPr/>
          <a:lstStyle>
            <a:lvl1pPr marL="0" indent="0">
              <a:buFont typeface="Wingdings" pitchFamily="2" charset="2"/>
              <a:buNone/>
              <a:defRPr sz="2800" b="1"/>
            </a:lvl1pPr>
          </a:lstStyle>
          <a:p>
            <a:r>
              <a:rPr lang="fi-FI"/>
              <a:t>Click to edit Master subtitle style</a:t>
            </a:r>
          </a:p>
        </p:txBody>
      </p:sp>
      <p:sp>
        <p:nvSpPr>
          <p:cNvPr id="8" name="Rectangle 6"/>
          <p:cNvSpPr>
            <a:spLocks noGrp="1" noChangeArrowheads="1"/>
          </p:cNvSpPr>
          <p:nvPr>
            <p:ph type="dt" sz="half" idx="10"/>
          </p:nvPr>
        </p:nvSpPr>
        <p:spPr>
          <a:xfrm>
            <a:off x="1692275" y="3789363"/>
            <a:ext cx="4535488" cy="403225"/>
          </a:xfrm>
        </p:spPr>
        <p:txBody>
          <a:bodyPr anchor="t"/>
          <a:lstStyle>
            <a:lvl1pPr>
              <a:defRPr sz="1000"/>
            </a:lvl1pPr>
          </a:lstStyle>
          <a:p>
            <a:pPr>
              <a:defRPr/>
            </a:pPr>
            <a:r>
              <a:rPr lang="fi-FI"/>
              <a:t>16.9.2010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80175" y="274638"/>
            <a:ext cx="1908175" cy="5675312"/>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755650" y="274638"/>
            <a:ext cx="5572125" cy="5675312"/>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75565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r>
              <a:rPr lang="fi-FI"/>
              <a:t>16.9.2010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
          <p:cNvGrpSpPr>
            <a:grpSpLocks/>
          </p:cNvGrpSpPr>
          <p:nvPr/>
        </p:nvGrpSpPr>
        <p:grpSpPr bwMode="auto">
          <a:xfrm>
            <a:off x="4752975" y="4997450"/>
            <a:ext cx="4248150" cy="1708150"/>
            <a:chOff x="2731" y="3056"/>
            <a:chExt cx="2961" cy="1191"/>
          </a:xfrm>
        </p:grpSpPr>
        <p:sp>
          <p:nvSpPr>
            <p:cNvPr id="1039" name="Freeform 15"/>
            <p:cNvSpPr>
              <a:spLocks/>
            </p:cNvSpPr>
            <p:nvPr/>
          </p:nvSpPr>
          <p:spPr bwMode="auto">
            <a:xfrm>
              <a:off x="3405" y="3806"/>
              <a:ext cx="2153" cy="441"/>
            </a:xfrm>
            <a:custGeom>
              <a:avLst/>
              <a:gdLst/>
              <a:ahLst/>
              <a:cxnLst>
                <a:cxn ang="0">
                  <a:pos x="14" y="433"/>
                </a:cxn>
                <a:cxn ang="0">
                  <a:pos x="57" y="402"/>
                </a:cxn>
                <a:cxn ang="0">
                  <a:pos x="189" y="297"/>
                </a:cxn>
                <a:cxn ang="0">
                  <a:pos x="285" y="223"/>
                </a:cxn>
                <a:cxn ang="0">
                  <a:pos x="349" y="179"/>
                </a:cxn>
                <a:cxn ang="0">
                  <a:pos x="418" y="136"/>
                </a:cxn>
                <a:cxn ang="0">
                  <a:pos x="492" y="97"/>
                </a:cxn>
                <a:cxn ang="0">
                  <a:pos x="544" y="74"/>
                </a:cxn>
                <a:cxn ang="0">
                  <a:pos x="627" y="43"/>
                </a:cxn>
                <a:cxn ang="0">
                  <a:pos x="711" y="20"/>
                </a:cxn>
                <a:cxn ang="0">
                  <a:pos x="791" y="7"/>
                </a:cxn>
                <a:cxn ang="0">
                  <a:pos x="867" y="1"/>
                </a:cxn>
                <a:cxn ang="0">
                  <a:pos x="938" y="2"/>
                </a:cxn>
                <a:cxn ang="0">
                  <a:pos x="1006" y="8"/>
                </a:cxn>
                <a:cxn ang="0">
                  <a:pos x="1069" y="19"/>
                </a:cxn>
                <a:cxn ang="0">
                  <a:pos x="1146" y="38"/>
                </a:cxn>
                <a:cxn ang="0">
                  <a:pos x="1232" y="65"/>
                </a:cxn>
                <a:cxn ang="0">
                  <a:pos x="1320" y="97"/>
                </a:cxn>
                <a:cxn ang="0">
                  <a:pos x="1423" y="132"/>
                </a:cxn>
                <a:cxn ang="0">
                  <a:pos x="1503" y="154"/>
                </a:cxn>
                <a:cxn ang="0">
                  <a:pos x="1589" y="169"/>
                </a:cxn>
                <a:cxn ang="0">
                  <a:pos x="1667" y="175"/>
                </a:cxn>
                <a:cxn ang="0">
                  <a:pos x="1719" y="175"/>
                </a:cxn>
                <a:cxn ang="0">
                  <a:pos x="1792" y="169"/>
                </a:cxn>
                <a:cxn ang="0">
                  <a:pos x="1838" y="161"/>
                </a:cxn>
                <a:cxn ang="0">
                  <a:pos x="1900" y="142"/>
                </a:cxn>
                <a:cxn ang="0">
                  <a:pos x="1946" y="123"/>
                </a:cxn>
                <a:cxn ang="0">
                  <a:pos x="2005" y="94"/>
                </a:cxn>
                <a:cxn ang="0">
                  <a:pos x="2080" y="49"/>
                </a:cxn>
                <a:cxn ang="0">
                  <a:pos x="2153" y="0"/>
                </a:cxn>
                <a:cxn ang="0">
                  <a:pos x="2118" y="27"/>
                </a:cxn>
                <a:cxn ang="0">
                  <a:pos x="2052" y="72"/>
                </a:cxn>
                <a:cxn ang="0">
                  <a:pos x="1992" y="106"/>
                </a:cxn>
                <a:cxn ang="0">
                  <a:pos x="1941" y="131"/>
                </a:cxn>
                <a:cxn ang="0">
                  <a:pos x="1885" y="154"/>
                </a:cxn>
                <a:cxn ang="0">
                  <a:pos x="1825" y="172"/>
                </a:cxn>
                <a:cxn ang="0">
                  <a:pos x="1761" y="185"/>
                </a:cxn>
                <a:cxn ang="0">
                  <a:pos x="1691" y="192"/>
                </a:cxn>
                <a:cxn ang="0">
                  <a:pos x="1621" y="192"/>
                </a:cxn>
                <a:cxn ang="0">
                  <a:pos x="1558" y="186"/>
                </a:cxn>
                <a:cxn ang="0">
                  <a:pos x="1450" y="167"/>
                </a:cxn>
                <a:cxn ang="0">
                  <a:pos x="1275" y="133"/>
                </a:cxn>
                <a:cxn ang="0">
                  <a:pos x="1182" y="117"/>
                </a:cxn>
                <a:cxn ang="0">
                  <a:pos x="1091" y="106"/>
                </a:cxn>
                <a:cxn ang="0">
                  <a:pos x="1002" y="103"/>
                </a:cxn>
                <a:cxn ang="0">
                  <a:pos x="958" y="105"/>
                </a:cxn>
                <a:cxn ang="0">
                  <a:pos x="916" y="110"/>
                </a:cxn>
                <a:cxn ang="0">
                  <a:pos x="874" y="119"/>
                </a:cxn>
                <a:cxn ang="0">
                  <a:pos x="803" y="143"/>
                </a:cxn>
                <a:cxn ang="0">
                  <a:pos x="728" y="177"/>
                </a:cxn>
                <a:cxn ang="0">
                  <a:pos x="684" y="204"/>
                </a:cxn>
                <a:cxn ang="0">
                  <a:pos x="622" y="247"/>
                </a:cxn>
                <a:cxn ang="0">
                  <a:pos x="502" y="345"/>
                </a:cxn>
                <a:cxn ang="0">
                  <a:pos x="384" y="441"/>
                </a:cxn>
              </a:cxnLst>
              <a:rect l="0" t="0" r="r" b="b"/>
              <a:pathLst>
                <a:path w="2153" h="441">
                  <a:moveTo>
                    <a:pt x="384" y="441"/>
                  </a:moveTo>
                  <a:lnTo>
                    <a:pt x="0" y="441"/>
                  </a:lnTo>
                  <a:lnTo>
                    <a:pt x="14" y="433"/>
                  </a:lnTo>
                  <a:lnTo>
                    <a:pt x="28" y="423"/>
                  </a:lnTo>
                  <a:lnTo>
                    <a:pt x="42" y="413"/>
                  </a:lnTo>
                  <a:lnTo>
                    <a:pt x="57" y="402"/>
                  </a:lnTo>
                  <a:lnTo>
                    <a:pt x="88" y="379"/>
                  </a:lnTo>
                  <a:lnTo>
                    <a:pt x="120" y="353"/>
                  </a:lnTo>
                  <a:lnTo>
                    <a:pt x="189" y="297"/>
                  </a:lnTo>
                  <a:lnTo>
                    <a:pt x="226" y="268"/>
                  </a:lnTo>
                  <a:lnTo>
                    <a:pt x="265" y="238"/>
                  </a:lnTo>
                  <a:lnTo>
                    <a:pt x="285" y="223"/>
                  </a:lnTo>
                  <a:lnTo>
                    <a:pt x="306" y="208"/>
                  </a:lnTo>
                  <a:lnTo>
                    <a:pt x="327" y="193"/>
                  </a:lnTo>
                  <a:lnTo>
                    <a:pt x="349" y="179"/>
                  </a:lnTo>
                  <a:lnTo>
                    <a:pt x="372" y="164"/>
                  </a:lnTo>
                  <a:lnTo>
                    <a:pt x="394" y="150"/>
                  </a:lnTo>
                  <a:lnTo>
                    <a:pt x="418" y="136"/>
                  </a:lnTo>
                  <a:lnTo>
                    <a:pt x="442" y="123"/>
                  </a:lnTo>
                  <a:lnTo>
                    <a:pt x="466" y="110"/>
                  </a:lnTo>
                  <a:lnTo>
                    <a:pt x="492" y="97"/>
                  </a:lnTo>
                  <a:lnTo>
                    <a:pt x="504" y="91"/>
                  </a:lnTo>
                  <a:lnTo>
                    <a:pt x="517" y="85"/>
                  </a:lnTo>
                  <a:lnTo>
                    <a:pt x="544" y="74"/>
                  </a:lnTo>
                  <a:lnTo>
                    <a:pt x="571" y="63"/>
                  </a:lnTo>
                  <a:lnTo>
                    <a:pt x="598" y="53"/>
                  </a:lnTo>
                  <a:lnTo>
                    <a:pt x="627" y="43"/>
                  </a:lnTo>
                  <a:lnTo>
                    <a:pt x="655" y="34"/>
                  </a:lnTo>
                  <a:lnTo>
                    <a:pt x="683" y="27"/>
                  </a:lnTo>
                  <a:lnTo>
                    <a:pt x="711" y="20"/>
                  </a:lnTo>
                  <a:lnTo>
                    <a:pt x="738" y="15"/>
                  </a:lnTo>
                  <a:lnTo>
                    <a:pt x="765" y="11"/>
                  </a:lnTo>
                  <a:lnTo>
                    <a:pt x="791" y="7"/>
                  </a:lnTo>
                  <a:lnTo>
                    <a:pt x="817" y="4"/>
                  </a:lnTo>
                  <a:lnTo>
                    <a:pt x="842" y="2"/>
                  </a:lnTo>
                  <a:lnTo>
                    <a:pt x="867" y="1"/>
                  </a:lnTo>
                  <a:lnTo>
                    <a:pt x="891" y="1"/>
                  </a:lnTo>
                  <a:lnTo>
                    <a:pt x="915" y="1"/>
                  </a:lnTo>
                  <a:lnTo>
                    <a:pt x="938" y="2"/>
                  </a:lnTo>
                  <a:lnTo>
                    <a:pt x="961" y="4"/>
                  </a:lnTo>
                  <a:lnTo>
                    <a:pt x="984" y="6"/>
                  </a:lnTo>
                  <a:lnTo>
                    <a:pt x="1006" y="8"/>
                  </a:lnTo>
                  <a:lnTo>
                    <a:pt x="1027" y="12"/>
                  </a:lnTo>
                  <a:lnTo>
                    <a:pt x="1048" y="15"/>
                  </a:lnTo>
                  <a:lnTo>
                    <a:pt x="1069" y="19"/>
                  </a:lnTo>
                  <a:lnTo>
                    <a:pt x="1089" y="23"/>
                  </a:lnTo>
                  <a:lnTo>
                    <a:pt x="1128" y="33"/>
                  </a:lnTo>
                  <a:lnTo>
                    <a:pt x="1146" y="38"/>
                  </a:lnTo>
                  <a:lnTo>
                    <a:pt x="1165" y="43"/>
                  </a:lnTo>
                  <a:lnTo>
                    <a:pt x="1199" y="54"/>
                  </a:lnTo>
                  <a:lnTo>
                    <a:pt x="1232" y="65"/>
                  </a:lnTo>
                  <a:lnTo>
                    <a:pt x="1263" y="76"/>
                  </a:lnTo>
                  <a:lnTo>
                    <a:pt x="1293" y="87"/>
                  </a:lnTo>
                  <a:lnTo>
                    <a:pt x="1320" y="97"/>
                  </a:lnTo>
                  <a:lnTo>
                    <a:pt x="1371" y="115"/>
                  </a:lnTo>
                  <a:lnTo>
                    <a:pt x="1397" y="124"/>
                  </a:lnTo>
                  <a:lnTo>
                    <a:pt x="1423" y="132"/>
                  </a:lnTo>
                  <a:lnTo>
                    <a:pt x="1449" y="140"/>
                  </a:lnTo>
                  <a:lnTo>
                    <a:pt x="1476" y="147"/>
                  </a:lnTo>
                  <a:lnTo>
                    <a:pt x="1503" y="154"/>
                  </a:lnTo>
                  <a:lnTo>
                    <a:pt x="1530" y="160"/>
                  </a:lnTo>
                  <a:lnTo>
                    <a:pt x="1560" y="165"/>
                  </a:lnTo>
                  <a:lnTo>
                    <a:pt x="1589" y="169"/>
                  </a:lnTo>
                  <a:lnTo>
                    <a:pt x="1619" y="172"/>
                  </a:lnTo>
                  <a:lnTo>
                    <a:pt x="1651" y="174"/>
                  </a:lnTo>
                  <a:lnTo>
                    <a:pt x="1667" y="175"/>
                  </a:lnTo>
                  <a:lnTo>
                    <a:pt x="1684" y="175"/>
                  </a:lnTo>
                  <a:lnTo>
                    <a:pt x="1701" y="175"/>
                  </a:lnTo>
                  <a:lnTo>
                    <a:pt x="1719" y="175"/>
                  </a:lnTo>
                  <a:lnTo>
                    <a:pt x="1755" y="173"/>
                  </a:lnTo>
                  <a:lnTo>
                    <a:pt x="1773" y="171"/>
                  </a:lnTo>
                  <a:lnTo>
                    <a:pt x="1792" y="169"/>
                  </a:lnTo>
                  <a:lnTo>
                    <a:pt x="1807" y="167"/>
                  </a:lnTo>
                  <a:lnTo>
                    <a:pt x="1823" y="165"/>
                  </a:lnTo>
                  <a:lnTo>
                    <a:pt x="1838" y="161"/>
                  </a:lnTo>
                  <a:lnTo>
                    <a:pt x="1854" y="157"/>
                  </a:lnTo>
                  <a:lnTo>
                    <a:pt x="1885" y="148"/>
                  </a:lnTo>
                  <a:lnTo>
                    <a:pt x="1900" y="142"/>
                  </a:lnTo>
                  <a:lnTo>
                    <a:pt x="1916" y="136"/>
                  </a:lnTo>
                  <a:lnTo>
                    <a:pt x="1931" y="130"/>
                  </a:lnTo>
                  <a:lnTo>
                    <a:pt x="1946" y="123"/>
                  </a:lnTo>
                  <a:lnTo>
                    <a:pt x="1961" y="116"/>
                  </a:lnTo>
                  <a:lnTo>
                    <a:pt x="1976" y="109"/>
                  </a:lnTo>
                  <a:lnTo>
                    <a:pt x="2005" y="94"/>
                  </a:lnTo>
                  <a:lnTo>
                    <a:pt x="2032" y="79"/>
                  </a:lnTo>
                  <a:lnTo>
                    <a:pt x="2057" y="64"/>
                  </a:lnTo>
                  <a:lnTo>
                    <a:pt x="2080" y="49"/>
                  </a:lnTo>
                  <a:lnTo>
                    <a:pt x="2118" y="24"/>
                  </a:lnTo>
                  <a:lnTo>
                    <a:pt x="2143" y="7"/>
                  </a:lnTo>
                  <a:lnTo>
                    <a:pt x="2153" y="0"/>
                  </a:lnTo>
                  <a:lnTo>
                    <a:pt x="2144" y="7"/>
                  </a:lnTo>
                  <a:lnTo>
                    <a:pt x="2133" y="16"/>
                  </a:lnTo>
                  <a:lnTo>
                    <a:pt x="2118" y="27"/>
                  </a:lnTo>
                  <a:lnTo>
                    <a:pt x="2099" y="41"/>
                  </a:lnTo>
                  <a:lnTo>
                    <a:pt x="2077" y="56"/>
                  </a:lnTo>
                  <a:lnTo>
                    <a:pt x="2052" y="72"/>
                  </a:lnTo>
                  <a:lnTo>
                    <a:pt x="2024" y="89"/>
                  </a:lnTo>
                  <a:lnTo>
                    <a:pt x="2008" y="97"/>
                  </a:lnTo>
                  <a:lnTo>
                    <a:pt x="1992" y="106"/>
                  </a:lnTo>
                  <a:lnTo>
                    <a:pt x="1976" y="114"/>
                  </a:lnTo>
                  <a:lnTo>
                    <a:pt x="1959" y="123"/>
                  </a:lnTo>
                  <a:lnTo>
                    <a:pt x="1941" y="131"/>
                  </a:lnTo>
                  <a:lnTo>
                    <a:pt x="1923" y="139"/>
                  </a:lnTo>
                  <a:lnTo>
                    <a:pt x="1904" y="146"/>
                  </a:lnTo>
                  <a:lnTo>
                    <a:pt x="1885" y="154"/>
                  </a:lnTo>
                  <a:lnTo>
                    <a:pt x="1865" y="160"/>
                  </a:lnTo>
                  <a:lnTo>
                    <a:pt x="1845" y="167"/>
                  </a:lnTo>
                  <a:lnTo>
                    <a:pt x="1825" y="172"/>
                  </a:lnTo>
                  <a:lnTo>
                    <a:pt x="1804" y="177"/>
                  </a:lnTo>
                  <a:lnTo>
                    <a:pt x="1783" y="182"/>
                  </a:lnTo>
                  <a:lnTo>
                    <a:pt x="1761" y="185"/>
                  </a:lnTo>
                  <a:lnTo>
                    <a:pt x="1740" y="188"/>
                  </a:lnTo>
                  <a:lnTo>
                    <a:pt x="1718" y="190"/>
                  </a:lnTo>
                  <a:lnTo>
                    <a:pt x="1691" y="192"/>
                  </a:lnTo>
                  <a:lnTo>
                    <a:pt x="1666" y="193"/>
                  </a:lnTo>
                  <a:lnTo>
                    <a:pt x="1643" y="193"/>
                  </a:lnTo>
                  <a:lnTo>
                    <a:pt x="1621" y="192"/>
                  </a:lnTo>
                  <a:lnTo>
                    <a:pt x="1599" y="191"/>
                  </a:lnTo>
                  <a:lnTo>
                    <a:pt x="1579" y="189"/>
                  </a:lnTo>
                  <a:lnTo>
                    <a:pt x="1558" y="186"/>
                  </a:lnTo>
                  <a:lnTo>
                    <a:pt x="1537" y="183"/>
                  </a:lnTo>
                  <a:lnTo>
                    <a:pt x="1495" y="176"/>
                  </a:lnTo>
                  <a:lnTo>
                    <a:pt x="1450" y="167"/>
                  </a:lnTo>
                  <a:lnTo>
                    <a:pt x="1398" y="156"/>
                  </a:lnTo>
                  <a:lnTo>
                    <a:pt x="1338" y="145"/>
                  </a:lnTo>
                  <a:lnTo>
                    <a:pt x="1275" y="133"/>
                  </a:lnTo>
                  <a:lnTo>
                    <a:pt x="1244" y="128"/>
                  </a:lnTo>
                  <a:lnTo>
                    <a:pt x="1213" y="122"/>
                  </a:lnTo>
                  <a:lnTo>
                    <a:pt x="1182" y="117"/>
                  </a:lnTo>
                  <a:lnTo>
                    <a:pt x="1152" y="113"/>
                  </a:lnTo>
                  <a:lnTo>
                    <a:pt x="1121" y="109"/>
                  </a:lnTo>
                  <a:lnTo>
                    <a:pt x="1091" y="106"/>
                  </a:lnTo>
                  <a:lnTo>
                    <a:pt x="1061" y="104"/>
                  </a:lnTo>
                  <a:lnTo>
                    <a:pt x="1031" y="103"/>
                  </a:lnTo>
                  <a:lnTo>
                    <a:pt x="1002" y="103"/>
                  </a:lnTo>
                  <a:lnTo>
                    <a:pt x="987" y="103"/>
                  </a:lnTo>
                  <a:lnTo>
                    <a:pt x="973" y="104"/>
                  </a:lnTo>
                  <a:lnTo>
                    <a:pt x="958" y="105"/>
                  </a:lnTo>
                  <a:lnTo>
                    <a:pt x="944" y="107"/>
                  </a:lnTo>
                  <a:lnTo>
                    <a:pt x="930" y="108"/>
                  </a:lnTo>
                  <a:lnTo>
                    <a:pt x="916" y="110"/>
                  </a:lnTo>
                  <a:lnTo>
                    <a:pt x="902" y="113"/>
                  </a:lnTo>
                  <a:lnTo>
                    <a:pt x="888" y="116"/>
                  </a:lnTo>
                  <a:lnTo>
                    <a:pt x="874" y="119"/>
                  </a:lnTo>
                  <a:lnTo>
                    <a:pt x="860" y="123"/>
                  </a:lnTo>
                  <a:lnTo>
                    <a:pt x="831" y="133"/>
                  </a:lnTo>
                  <a:lnTo>
                    <a:pt x="803" y="143"/>
                  </a:lnTo>
                  <a:lnTo>
                    <a:pt x="777" y="154"/>
                  </a:lnTo>
                  <a:lnTo>
                    <a:pt x="752" y="165"/>
                  </a:lnTo>
                  <a:lnTo>
                    <a:pt x="728" y="177"/>
                  </a:lnTo>
                  <a:lnTo>
                    <a:pt x="706" y="190"/>
                  </a:lnTo>
                  <a:lnTo>
                    <a:pt x="695" y="197"/>
                  </a:lnTo>
                  <a:lnTo>
                    <a:pt x="684" y="204"/>
                  </a:lnTo>
                  <a:lnTo>
                    <a:pt x="663" y="218"/>
                  </a:lnTo>
                  <a:lnTo>
                    <a:pt x="642" y="232"/>
                  </a:lnTo>
                  <a:lnTo>
                    <a:pt x="622" y="247"/>
                  </a:lnTo>
                  <a:lnTo>
                    <a:pt x="583" y="278"/>
                  </a:lnTo>
                  <a:lnTo>
                    <a:pt x="543" y="311"/>
                  </a:lnTo>
                  <a:lnTo>
                    <a:pt x="502" y="345"/>
                  </a:lnTo>
                  <a:lnTo>
                    <a:pt x="449" y="389"/>
                  </a:lnTo>
                  <a:lnTo>
                    <a:pt x="418" y="414"/>
                  </a:lnTo>
                  <a:lnTo>
                    <a:pt x="384" y="441"/>
                  </a:lnTo>
                  <a:close/>
                </a:path>
              </a:pathLst>
            </a:custGeom>
            <a:gradFill rotWithShape="1">
              <a:gsLst>
                <a:gs pos="0">
                  <a:srgbClr val="F8DC1A"/>
                </a:gs>
                <a:gs pos="100000">
                  <a:srgbClr val="F4C61A"/>
                </a:gs>
              </a:gsLst>
              <a:lin ang="0" scaled="1"/>
            </a:gradFill>
            <a:ln w="9525" cap="flat" cmpd="sng">
              <a:noFill/>
              <a:prstDash val="solid"/>
              <a:round/>
              <a:headEnd type="none" w="med" len="med"/>
              <a:tailEnd type="none" w="med" len="med"/>
            </a:ln>
            <a:effectLst/>
          </p:spPr>
          <p:txBody>
            <a:bodyPr/>
            <a:lstStyle/>
            <a:p>
              <a:pPr>
                <a:defRPr/>
              </a:pPr>
              <a:endParaRPr lang="fi-FI"/>
            </a:p>
          </p:txBody>
        </p:sp>
        <p:sp>
          <p:nvSpPr>
            <p:cNvPr id="1040" name="Freeform 16"/>
            <p:cNvSpPr>
              <a:spLocks/>
            </p:cNvSpPr>
            <p:nvPr/>
          </p:nvSpPr>
          <p:spPr bwMode="auto">
            <a:xfrm>
              <a:off x="2731" y="3056"/>
              <a:ext cx="2961" cy="1191"/>
            </a:xfrm>
            <a:custGeom>
              <a:avLst/>
              <a:gdLst/>
              <a:ahLst/>
              <a:cxnLst>
                <a:cxn ang="0">
                  <a:pos x="1111" y="586"/>
                </a:cxn>
                <a:cxn ang="0">
                  <a:pos x="1232" y="584"/>
                </a:cxn>
                <a:cxn ang="0">
                  <a:pos x="1313" y="592"/>
                </a:cxn>
                <a:cxn ang="0">
                  <a:pos x="1423" y="612"/>
                </a:cxn>
                <a:cxn ang="0">
                  <a:pos x="1556" y="646"/>
                </a:cxn>
                <a:cxn ang="0">
                  <a:pos x="1777" y="705"/>
                </a:cxn>
                <a:cxn ang="0">
                  <a:pos x="1857" y="719"/>
                </a:cxn>
                <a:cxn ang="0">
                  <a:pos x="1962" y="723"/>
                </a:cxn>
                <a:cxn ang="0">
                  <a:pos x="2036" y="714"/>
                </a:cxn>
                <a:cxn ang="0">
                  <a:pos x="2125" y="693"/>
                </a:cxn>
                <a:cxn ang="0">
                  <a:pos x="2188" y="671"/>
                </a:cxn>
                <a:cxn ang="0">
                  <a:pos x="2247" y="644"/>
                </a:cxn>
                <a:cxn ang="0">
                  <a:pos x="2322" y="600"/>
                </a:cxn>
                <a:cxn ang="0">
                  <a:pos x="2392" y="547"/>
                </a:cxn>
                <a:cxn ang="0">
                  <a:pos x="2494" y="457"/>
                </a:cxn>
                <a:cxn ang="0">
                  <a:pos x="2682" y="264"/>
                </a:cxn>
                <a:cxn ang="0">
                  <a:pos x="2819" y="124"/>
                </a:cxn>
                <a:cxn ang="0">
                  <a:pos x="2914" y="38"/>
                </a:cxn>
                <a:cxn ang="0">
                  <a:pos x="2942" y="385"/>
                </a:cxn>
                <a:cxn ang="0">
                  <a:pos x="2867" y="479"/>
                </a:cxn>
                <a:cxn ang="0">
                  <a:pos x="2793" y="554"/>
                </a:cxn>
                <a:cxn ang="0">
                  <a:pos x="2691" y="644"/>
                </a:cxn>
                <a:cxn ang="0">
                  <a:pos x="2609" y="702"/>
                </a:cxn>
                <a:cxn ang="0">
                  <a:pos x="2553" y="733"/>
                </a:cxn>
                <a:cxn ang="0">
                  <a:pos x="2454" y="773"/>
                </a:cxn>
                <a:cxn ang="0">
                  <a:pos x="2382" y="793"/>
                </a:cxn>
                <a:cxn ang="0">
                  <a:pos x="2268" y="809"/>
                </a:cxn>
                <a:cxn ang="0">
                  <a:pos x="2154" y="810"/>
                </a:cxn>
                <a:cxn ang="0">
                  <a:pos x="2043" y="798"/>
                </a:cxn>
                <a:cxn ang="0">
                  <a:pos x="1936" y="777"/>
                </a:cxn>
                <a:cxn ang="0">
                  <a:pos x="1810" y="743"/>
                </a:cxn>
                <a:cxn ang="0">
                  <a:pos x="1647" y="698"/>
                </a:cxn>
                <a:cxn ang="0">
                  <a:pos x="1536" y="677"/>
                </a:cxn>
                <a:cxn ang="0">
                  <a:pos x="1444" y="666"/>
                </a:cxn>
                <a:cxn ang="0">
                  <a:pos x="1350" y="664"/>
                </a:cxn>
                <a:cxn ang="0">
                  <a:pos x="1279" y="668"/>
                </a:cxn>
                <a:cxn ang="0">
                  <a:pos x="1183" y="684"/>
                </a:cxn>
                <a:cxn ang="0">
                  <a:pos x="1112" y="705"/>
                </a:cxn>
                <a:cxn ang="0">
                  <a:pos x="1044" y="732"/>
                </a:cxn>
                <a:cxn ang="0">
                  <a:pos x="961" y="779"/>
                </a:cxn>
                <a:cxn ang="0">
                  <a:pos x="841" y="869"/>
                </a:cxn>
                <a:cxn ang="0">
                  <a:pos x="653" y="1023"/>
                </a:cxn>
                <a:cxn ang="0">
                  <a:pos x="562" y="1090"/>
                </a:cxn>
                <a:cxn ang="0">
                  <a:pos x="461" y="1151"/>
                </a:cxn>
                <a:cxn ang="0">
                  <a:pos x="0" y="1191"/>
                </a:cxn>
                <a:cxn ang="0">
                  <a:pos x="127" y="1145"/>
                </a:cxn>
                <a:cxn ang="0">
                  <a:pos x="226" y="1094"/>
                </a:cxn>
                <a:cxn ang="0">
                  <a:pos x="327" y="1024"/>
                </a:cxn>
                <a:cxn ang="0">
                  <a:pos x="542" y="854"/>
                </a:cxn>
                <a:cxn ang="0">
                  <a:pos x="656" y="768"/>
                </a:cxn>
                <a:cxn ang="0">
                  <a:pos x="747" y="710"/>
                </a:cxn>
                <a:cxn ang="0">
                  <a:pos x="872" y="645"/>
                </a:cxn>
                <a:cxn ang="0">
                  <a:pos x="937" y="621"/>
                </a:cxn>
                <a:cxn ang="0">
                  <a:pos x="1022" y="599"/>
                </a:cxn>
              </a:cxnLst>
              <a:rect l="0" t="0" r="r" b="b"/>
              <a:pathLst>
                <a:path w="2961" h="1191">
                  <a:moveTo>
                    <a:pt x="1039" y="596"/>
                  </a:moveTo>
                  <a:lnTo>
                    <a:pt x="1075" y="590"/>
                  </a:lnTo>
                  <a:lnTo>
                    <a:pt x="1093" y="588"/>
                  </a:lnTo>
                  <a:lnTo>
                    <a:pt x="1111" y="586"/>
                  </a:lnTo>
                  <a:lnTo>
                    <a:pt x="1146" y="584"/>
                  </a:lnTo>
                  <a:lnTo>
                    <a:pt x="1181" y="583"/>
                  </a:lnTo>
                  <a:lnTo>
                    <a:pt x="1215" y="584"/>
                  </a:lnTo>
                  <a:lnTo>
                    <a:pt x="1232" y="584"/>
                  </a:lnTo>
                  <a:lnTo>
                    <a:pt x="1248" y="585"/>
                  </a:lnTo>
                  <a:lnTo>
                    <a:pt x="1281" y="588"/>
                  </a:lnTo>
                  <a:lnTo>
                    <a:pt x="1297" y="590"/>
                  </a:lnTo>
                  <a:lnTo>
                    <a:pt x="1313" y="592"/>
                  </a:lnTo>
                  <a:lnTo>
                    <a:pt x="1345" y="597"/>
                  </a:lnTo>
                  <a:lnTo>
                    <a:pt x="1377" y="603"/>
                  </a:lnTo>
                  <a:lnTo>
                    <a:pt x="1408" y="609"/>
                  </a:lnTo>
                  <a:lnTo>
                    <a:pt x="1423" y="612"/>
                  </a:lnTo>
                  <a:lnTo>
                    <a:pt x="1438" y="615"/>
                  </a:lnTo>
                  <a:lnTo>
                    <a:pt x="1468" y="623"/>
                  </a:lnTo>
                  <a:lnTo>
                    <a:pt x="1498" y="630"/>
                  </a:lnTo>
                  <a:lnTo>
                    <a:pt x="1556" y="646"/>
                  </a:lnTo>
                  <a:lnTo>
                    <a:pt x="1669" y="678"/>
                  </a:lnTo>
                  <a:lnTo>
                    <a:pt x="1724" y="693"/>
                  </a:lnTo>
                  <a:lnTo>
                    <a:pt x="1751" y="699"/>
                  </a:lnTo>
                  <a:lnTo>
                    <a:pt x="1777" y="705"/>
                  </a:lnTo>
                  <a:lnTo>
                    <a:pt x="1804" y="711"/>
                  </a:lnTo>
                  <a:lnTo>
                    <a:pt x="1831" y="715"/>
                  </a:lnTo>
                  <a:lnTo>
                    <a:pt x="1844" y="717"/>
                  </a:lnTo>
                  <a:lnTo>
                    <a:pt x="1857" y="719"/>
                  </a:lnTo>
                  <a:lnTo>
                    <a:pt x="1883" y="722"/>
                  </a:lnTo>
                  <a:lnTo>
                    <a:pt x="1909" y="723"/>
                  </a:lnTo>
                  <a:lnTo>
                    <a:pt x="1936" y="724"/>
                  </a:lnTo>
                  <a:lnTo>
                    <a:pt x="1962" y="723"/>
                  </a:lnTo>
                  <a:lnTo>
                    <a:pt x="1988" y="721"/>
                  </a:lnTo>
                  <a:lnTo>
                    <a:pt x="2012" y="718"/>
                  </a:lnTo>
                  <a:lnTo>
                    <a:pt x="2024" y="716"/>
                  </a:lnTo>
                  <a:lnTo>
                    <a:pt x="2036" y="714"/>
                  </a:lnTo>
                  <a:lnTo>
                    <a:pt x="2059" y="710"/>
                  </a:lnTo>
                  <a:lnTo>
                    <a:pt x="2082" y="705"/>
                  </a:lnTo>
                  <a:lnTo>
                    <a:pt x="2104" y="699"/>
                  </a:lnTo>
                  <a:lnTo>
                    <a:pt x="2125" y="693"/>
                  </a:lnTo>
                  <a:lnTo>
                    <a:pt x="2147" y="686"/>
                  </a:lnTo>
                  <a:lnTo>
                    <a:pt x="2157" y="683"/>
                  </a:lnTo>
                  <a:lnTo>
                    <a:pt x="2167" y="679"/>
                  </a:lnTo>
                  <a:lnTo>
                    <a:pt x="2188" y="671"/>
                  </a:lnTo>
                  <a:lnTo>
                    <a:pt x="2208" y="662"/>
                  </a:lnTo>
                  <a:lnTo>
                    <a:pt x="2228" y="653"/>
                  </a:lnTo>
                  <a:lnTo>
                    <a:pt x="2238" y="648"/>
                  </a:lnTo>
                  <a:lnTo>
                    <a:pt x="2247" y="644"/>
                  </a:lnTo>
                  <a:lnTo>
                    <a:pt x="2266" y="633"/>
                  </a:lnTo>
                  <a:lnTo>
                    <a:pt x="2285" y="623"/>
                  </a:lnTo>
                  <a:lnTo>
                    <a:pt x="2303" y="611"/>
                  </a:lnTo>
                  <a:lnTo>
                    <a:pt x="2322" y="600"/>
                  </a:lnTo>
                  <a:lnTo>
                    <a:pt x="2339" y="587"/>
                  </a:lnTo>
                  <a:lnTo>
                    <a:pt x="2357" y="574"/>
                  </a:lnTo>
                  <a:lnTo>
                    <a:pt x="2375" y="561"/>
                  </a:lnTo>
                  <a:lnTo>
                    <a:pt x="2392" y="547"/>
                  </a:lnTo>
                  <a:lnTo>
                    <a:pt x="2409" y="533"/>
                  </a:lnTo>
                  <a:lnTo>
                    <a:pt x="2426" y="519"/>
                  </a:lnTo>
                  <a:lnTo>
                    <a:pt x="2460" y="489"/>
                  </a:lnTo>
                  <a:lnTo>
                    <a:pt x="2494" y="457"/>
                  </a:lnTo>
                  <a:lnTo>
                    <a:pt x="2528" y="424"/>
                  </a:lnTo>
                  <a:lnTo>
                    <a:pt x="2562" y="390"/>
                  </a:lnTo>
                  <a:lnTo>
                    <a:pt x="2597" y="354"/>
                  </a:lnTo>
                  <a:lnTo>
                    <a:pt x="2682" y="264"/>
                  </a:lnTo>
                  <a:lnTo>
                    <a:pt x="2727" y="217"/>
                  </a:lnTo>
                  <a:lnTo>
                    <a:pt x="2750" y="194"/>
                  </a:lnTo>
                  <a:lnTo>
                    <a:pt x="2773" y="170"/>
                  </a:lnTo>
                  <a:lnTo>
                    <a:pt x="2819" y="124"/>
                  </a:lnTo>
                  <a:lnTo>
                    <a:pt x="2843" y="102"/>
                  </a:lnTo>
                  <a:lnTo>
                    <a:pt x="2867" y="80"/>
                  </a:lnTo>
                  <a:lnTo>
                    <a:pt x="2890" y="59"/>
                  </a:lnTo>
                  <a:lnTo>
                    <a:pt x="2914" y="38"/>
                  </a:lnTo>
                  <a:lnTo>
                    <a:pt x="2938" y="19"/>
                  </a:lnTo>
                  <a:lnTo>
                    <a:pt x="2961" y="0"/>
                  </a:lnTo>
                  <a:lnTo>
                    <a:pt x="2961" y="358"/>
                  </a:lnTo>
                  <a:lnTo>
                    <a:pt x="2942" y="385"/>
                  </a:lnTo>
                  <a:lnTo>
                    <a:pt x="2920" y="414"/>
                  </a:lnTo>
                  <a:lnTo>
                    <a:pt x="2895" y="445"/>
                  </a:lnTo>
                  <a:lnTo>
                    <a:pt x="2882" y="461"/>
                  </a:lnTo>
                  <a:lnTo>
                    <a:pt x="2867" y="479"/>
                  </a:lnTo>
                  <a:lnTo>
                    <a:pt x="2851" y="496"/>
                  </a:lnTo>
                  <a:lnTo>
                    <a:pt x="2833" y="515"/>
                  </a:lnTo>
                  <a:lnTo>
                    <a:pt x="2814" y="534"/>
                  </a:lnTo>
                  <a:lnTo>
                    <a:pt x="2793" y="554"/>
                  </a:lnTo>
                  <a:lnTo>
                    <a:pt x="2771" y="575"/>
                  </a:lnTo>
                  <a:lnTo>
                    <a:pt x="2746" y="598"/>
                  </a:lnTo>
                  <a:lnTo>
                    <a:pt x="2720" y="620"/>
                  </a:lnTo>
                  <a:lnTo>
                    <a:pt x="2691" y="644"/>
                  </a:lnTo>
                  <a:lnTo>
                    <a:pt x="2664" y="665"/>
                  </a:lnTo>
                  <a:lnTo>
                    <a:pt x="2636" y="684"/>
                  </a:lnTo>
                  <a:lnTo>
                    <a:pt x="2623" y="693"/>
                  </a:lnTo>
                  <a:lnTo>
                    <a:pt x="2609" y="702"/>
                  </a:lnTo>
                  <a:lnTo>
                    <a:pt x="2595" y="710"/>
                  </a:lnTo>
                  <a:lnTo>
                    <a:pt x="2581" y="718"/>
                  </a:lnTo>
                  <a:lnTo>
                    <a:pt x="2567" y="726"/>
                  </a:lnTo>
                  <a:lnTo>
                    <a:pt x="2553" y="733"/>
                  </a:lnTo>
                  <a:lnTo>
                    <a:pt x="2525" y="746"/>
                  </a:lnTo>
                  <a:lnTo>
                    <a:pt x="2496" y="758"/>
                  </a:lnTo>
                  <a:lnTo>
                    <a:pt x="2468" y="769"/>
                  </a:lnTo>
                  <a:lnTo>
                    <a:pt x="2454" y="773"/>
                  </a:lnTo>
                  <a:lnTo>
                    <a:pt x="2439" y="778"/>
                  </a:lnTo>
                  <a:lnTo>
                    <a:pt x="2425" y="782"/>
                  </a:lnTo>
                  <a:lnTo>
                    <a:pt x="2411" y="786"/>
                  </a:lnTo>
                  <a:lnTo>
                    <a:pt x="2382" y="793"/>
                  </a:lnTo>
                  <a:lnTo>
                    <a:pt x="2354" y="798"/>
                  </a:lnTo>
                  <a:lnTo>
                    <a:pt x="2325" y="803"/>
                  </a:lnTo>
                  <a:lnTo>
                    <a:pt x="2296" y="806"/>
                  </a:lnTo>
                  <a:lnTo>
                    <a:pt x="2268" y="809"/>
                  </a:lnTo>
                  <a:lnTo>
                    <a:pt x="2239" y="810"/>
                  </a:lnTo>
                  <a:lnTo>
                    <a:pt x="2210" y="811"/>
                  </a:lnTo>
                  <a:lnTo>
                    <a:pt x="2182" y="811"/>
                  </a:lnTo>
                  <a:lnTo>
                    <a:pt x="2154" y="810"/>
                  </a:lnTo>
                  <a:lnTo>
                    <a:pt x="2126" y="808"/>
                  </a:lnTo>
                  <a:lnTo>
                    <a:pt x="2098" y="805"/>
                  </a:lnTo>
                  <a:lnTo>
                    <a:pt x="2070" y="802"/>
                  </a:lnTo>
                  <a:lnTo>
                    <a:pt x="2043" y="798"/>
                  </a:lnTo>
                  <a:lnTo>
                    <a:pt x="2016" y="793"/>
                  </a:lnTo>
                  <a:lnTo>
                    <a:pt x="1989" y="788"/>
                  </a:lnTo>
                  <a:lnTo>
                    <a:pt x="1962" y="783"/>
                  </a:lnTo>
                  <a:lnTo>
                    <a:pt x="1936" y="777"/>
                  </a:lnTo>
                  <a:lnTo>
                    <a:pt x="1910" y="771"/>
                  </a:lnTo>
                  <a:lnTo>
                    <a:pt x="1885" y="764"/>
                  </a:lnTo>
                  <a:lnTo>
                    <a:pt x="1859" y="757"/>
                  </a:lnTo>
                  <a:lnTo>
                    <a:pt x="1810" y="743"/>
                  </a:lnTo>
                  <a:lnTo>
                    <a:pt x="1771" y="731"/>
                  </a:lnTo>
                  <a:lnTo>
                    <a:pt x="1731" y="719"/>
                  </a:lnTo>
                  <a:lnTo>
                    <a:pt x="1690" y="708"/>
                  </a:lnTo>
                  <a:lnTo>
                    <a:pt x="1647" y="698"/>
                  </a:lnTo>
                  <a:lnTo>
                    <a:pt x="1603" y="689"/>
                  </a:lnTo>
                  <a:lnTo>
                    <a:pt x="1581" y="684"/>
                  </a:lnTo>
                  <a:lnTo>
                    <a:pt x="1559" y="680"/>
                  </a:lnTo>
                  <a:lnTo>
                    <a:pt x="1536" y="677"/>
                  </a:lnTo>
                  <a:lnTo>
                    <a:pt x="1514" y="674"/>
                  </a:lnTo>
                  <a:lnTo>
                    <a:pt x="1491" y="671"/>
                  </a:lnTo>
                  <a:lnTo>
                    <a:pt x="1468" y="668"/>
                  </a:lnTo>
                  <a:lnTo>
                    <a:pt x="1444" y="666"/>
                  </a:lnTo>
                  <a:lnTo>
                    <a:pt x="1421" y="665"/>
                  </a:lnTo>
                  <a:lnTo>
                    <a:pt x="1398" y="664"/>
                  </a:lnTo>
                  <a:lnTo>
                    <a:pt x="1374" y="664"/>
                  </a:lnTo>
                  <a:lnTo>
                    <a:pt x="1350" y="664"/>
                  </a:lnTo>
                  <a:lnTo>
                    <a:pt x="1327" y="665"/>
                  </a:lnTo>
                  <a:lnTo>
                    <a:pt x="1303" y="666"/>
                  </a:lnTo>
                  <a:lnTo>
                    <a:pt x="1291" y="667"/>
                  </a:lnTo>
                  <a:lnTo>
                    <a:pt x="1279" y="668"/>
                  </a:lnTo>
                  <a:lnTo>
                    <a:pt x="1255" y="671"/>
                  </a:lnTo>
                  <a:lnTo>
                    <a:pt x="1231" y="675"/>
                  </a:lnTo>
                  <a:lnTo>
                    <a:pt x="1207" y="679"/>
                  </a:lnTo>
                  <a:lnTo>
                    <a:pt x="1183" y="684"/>
                  </a:lnTo>
                  <a:lnTo>
                    <a:pt x="1159" y="690"/>
                  </a:lnTo>
                  <a:lnTo>
                    <a:pt x="1147" y="693"/>
                  </a:lnTo>
                  <a:lnTo>
                    <a:pt x="1136" y="697"/>
                  </a:lnTo>
                  <a:lnTo>
                    <a:pt x="1112" y="705"/>
                  </a:lnTo>
                  <a:lnTo>
                    <a:pt x="1088" y="713"/>
                  </a:lnTo>
                  <a:lnTo>
                    <a:pt x="1077" y="717"/>
                  </a:lnTo>
                  <a:lnTo>
                    <a:pt x="1066" y="722"/>
                  </a:lnTo>
                  <a:lnTo>
                    <a:pt x="1044" y="732"/>
                  </a:lnTo>
                  <a:lnTo>
                    <a:pt x="1023" y="743"/>
                  </a:lnTo>
                  <a:lnTo>
                    <a:pt x="1002" y="754"/>
                  </a:lnTo>
                  <a:lnTo>
                    <a:pt x="982" y="766"/>
                  </a:lnTo>
                  <a:lnTo>
                    <a:pt x="961" y="779"/>
                  </a:lnTo>
                  <a:lnTo>
                    <a:pt x="941" y="793"/>
                  </a:lnTo>
                  <a:lnTo>
                    <a:pt x="921" y="807"/>
                  </a:lnTo>
                  <a:lnTo>
                    <a:pt x="881" y="837"/>
                  </a:lnTo>
                  <a:lnTo>
                    <a:pt x="841" y="869"/>
                  </a:lnTo>
                  <a:lnTo>
                    <a:pt x="760" y="936"/>
                  </a:lnTo>
                  <a:lnTo>
                    <a:pt x="718" y="971"/>
                  </a:lnTo>
                  <a:lnTo>
                    <a:pt x="675" y="1005"/>
                  </a:lnTo>
                  <a:lnTo>
                    <a:pt x="653" y="1023"/>
                  </a:lnTo>
                  <a:lnTo>
                    <a:pt x="631" y="1040"/>
                  </a:lnTo>
                  <a:lnTo>
                    <a:pt x="608" y="1057"/>
                  </a:lnTo>
                  <a:lnTo>
                    <a:pt x="585" y="1073"/>
                  </a:lnTo>
                  <a:lnTo>
                    <a:pt x="562" y="1090"/>
                  </a:lnTo>
                  <a:lnTo>
                    <a:pt x="537" y="1106"/>
                  </a:lnTo>
                  <a:lnTo>
                    <a:pt x="512" y="1121"/>
                  </a:lnTo>
                  <a:lnTo>
                    <a:pt x="487" y="1136"/>
                  </a:lnTo>
                  <a:lnTo>
                    <a:pt x="461" y="1151"/>
                  </a:lnTo>
                  <a:lnTo>
                    <a:pt x="434" y="1165"/>
                  </a:lnTo>
                  <a:lnTo>
                    <a:pt x="406" y="1178"/>
                  </a:lnTo>
                  <a:lnTo>
                    <a:pt x="377" y="1191"/>
                  </a:lnTo>
                  <a:lnTo>
                    <a:pt x="0" y="1191"/>
                  </a:lnTo>
                  <a:lnTo>
                    <a:pt x="30" y="1181"/>
                  </a:lnTo>
                  <a:lnTo>
                    <a:pt x="62" y="1170"/>
                  </a:lnTo>
                  <a:lnTo>
                    <a:pt x="94" y="1158"/>
                  </a:lnTo>
                  <a:lnTo>
                    <a:pt x="127" y="1145"/>
                  </a:lnTo>
                  <a:lnTo>
                    <a:pt x="152" y="1134"/>
                  </a:lnTo>
                  <a:lnTo>
                    <a:pt x="176" y="1122"/>
                  </a:lnTo>
                  <a:lnTo>
                    <a:pt x="201" y="1109"/>
                  </a:lnTo>
                  <a:lnTo>
                    <a:pt x="226" y="1094"/>
                  </a:lnTo>
                  <a:lnTo>
                    <a:pt x="251" y="1078"/>
                  </a:lnTo>
                  <a:lnTo>
                    <a:pt x="276" y="1061"/>
                  </a:lnTo>
                  <a:lnTo>
                    <a:pt x="302" y="1043"/>
                  </a:lnTo>
                  <a:lnTo>
                    <a:pt x="327" y="1024"/>
                  </a:lnTo>
                  <a:lnTo>
                    <a:pt x="379" y="983"/>
                  </a:lnTo>
                  <a:lnTo>
                    <a:pt x="432" y="941"/>
                  </a:lnTo>
                  <a:lnTo>
                    <a:pt x="486" y="898"/>
                  </a:lnTo>
                  <a:lnTo>
                    <a:pt x="542" y="854"/>
                  </a:lnTo>
                  <a:lnTo>
                    <a:pt x="598" y="810"/>
                  </a:lnTo>
                  <a:lnTo>
                    <a:pt x="627" y="789"/>
                  </a:lnTo>
                  <a:lnTo>
                    <a:pt x="642" y="779"/>
                  </a:lnTo>
                  <a:lnTo>
                    <a:pt x="656" y="768"/>
                  </a:lnTo>
                  <a:lnTo>
                    <a:pt x="686" y="748"/>
                  </a:lnTo>
                  <a:lnTo>
                    <a:pt x="701" y="738"/>
                  </a:lnTo>
                  <a:lnTo>
                    <a:pt x="716" y="729"/>
                  </a:lnTo>
                  <a:lnTo>
                    <a:pt x="747" y="710"/>
                  </a:lnTo>
                  <a:lnTo>
                    <a:pt x="778" y="692"/>
                  </a:lnTo>
                  <a:lnTo>
                    <a:pt x="809" y="675"/>
                  </a:lnTo>
                  <a:lnTo>
                    <a:pt x="840" y="660"/>
                  </a:lnTo>
                  <a:lnTo>
                    <a:pt x="872" y="645"/>
                  </a:lnTo>
                  <a:lnTo>
                    <a:pt x="888" y="639"/>
                  </a:lnTo>
                  <a:lnTo>
                    <a:pt x="905" y="632"/>
                  </a:lnTo>
                  <a:lnTo>
                    <a:pt x="921" y="626"/>
                  </a:lnTo>
                  <a:lnTo>
                    <a:pt x="937" y="621"/>
                  </a:lnTo>
                  <a:lnTo>
                    <a:pt x="954" y="615"/>
                  </a:lnTo>
                  <a:lnTo>
                    <a:pt x="971" y="611"/>
                  </a:lnTo>
                  <a:lnTo>
                    <a:pt x="1005" y="602"/>
                  </a:lnTo>
                  <a:lnTo>
                    <a:pt x="1022" y="599"/>
                  </a:lnTo>
                  <a:lnTo>
                    <a:pt x="1039" y="596"/>
                  </a:lnTo>
                  <a:close/>
                </a:path>
              </a:pathLst>
            </a:custGeom>
            <a:gradFill rotWithShape="0">
              <a:gsLst>
                <a:gs pos="0">
                  <a:srgbClr val="FEF8BA"/>
                </a:gs>
                <a:gs pos="100000">
                  <a:srgbClr val="FCF0BA"/>
                </a:gs>
              </a:gsLst>
              <a:lin ang="0" scaled="1"/>
            </a:gradFill>
            <a:ln w="9525" cap="flat" cmpd="sng">
              <a:noFill/>
              <a:prstDash val="solid"/>
              <a:round/>
              <a:headEnd type="none" w="med" len="med"/>
              <a:tailEnd type="none" w="med" len="med"/>
            </a:ln>
            <a:effectLst/>
          </p:spPr>
          <p:txBody>
            <a:bodyPr/>
            <a:lstStyle/>
            <a:p>
              <a:pPr>
                <a:defRPr/>
              </a:pPr>
              <a:endParaRPr lang="fi-FI"/>
            </a:p>
          </p:txBody>
        </p:sp>
      </p:grpSp>
      <p:sp>
        <p:nvSpPr>
          <p:cNvPr id="1027" name="Rectangle 2"/>
          <p:cNvSpPr>
            <a:spLocks noGrp="1" noChangeArrowheads="1"/>
          </p:cNvSpPr>
          <p:nvPr>
            <p:ph type="title"/>
          </p:nvPr>
        </p:nvSpPr>
        <p:spPr bwMode="auto">
          <a:xfrm>
            <a:off x="755650" y="274638"/>
            <a:ext cx="7632700" cy="11382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CLICK TO EDIT MASTER TITLE STYLE</a:t>
            </a:r>
          </a:p>
        </p:txBody>
      </p:sp>
      <p:sp>
        <p:nvSpPr>
          <p:cNvPr id="1028" name="Rectangle 3"/>
          <p:cNvSpPr>
            <a:spLocks noGrp="1" noChangeArrowheads="1"/>
          </p:cNvSpPr>
          <p:nvPr>
            <p:ph type="body" idx="1"/>
          </p:nvPr>
        </p:nvSpPr>
        <p:spPr bwMode="auto">
          <a:xfrm>
            <a:off x="755650" y="1557338"/>
            <a:ext cx="7632700"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2" name="Rectangle 4"/>
          <p:cNvSpPr>
            <a:spLocks noGrp="1" noChangeArrowheads="1"/>
          </p:cNvSpPr>
          <p:nvPr>
            <p:ph type="dt" sz="half" idx="2"/>
          </p:nvPr>
        </p:nvSpPr>
        <p:spPr bwMode="auto">
          <a:xfrm>
            <a:off x="6624638" y="6561138"/>
            <a:ext cx="2376487"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latin typeface="+mn-lt"/>
              </a:defRPr>
            </a:lvl1pPr>
          </a:lstStyle>
          <a:p>
            <a:pPr>
              <a:defRPr/>
            </a:pPr>
            <a:r>
              <a:rPr lang="fi-FI"/>
              <a:t>16.9.2010</a:t>
            </a:r>
          </a:p>
        </p:txBody>
      </p:sp>
      <p:pic>
        <p:nvPicPr>
          <p:cNvPr id="1030" name="Picture 22" descr="logo_rgb"/>
          <p:cNvPicPr>
            <a:picLocks noChangeAspect="1" noChangeArrowheads="1"/>
          </p:cNvPicPr>
          <p:nvPr/>
        </p:nvPicPr>
        <p:blipFill>
          <a:blip r:embed="rId13" cstate="print"/>
          <a:srcRect/>
          <a:stretch>
            <a:fillRect/>
          </a:stretch>
        </p:blipFill>
        <p:spPr bwMode="auto">
          <a:xfrm>
            <a:off x="1079500" y="6524625"/>
            <a:ext cx="2230438" cy="214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ftr="0"/>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71463" indent="-271463" algn="l" rtl="0" eaLnBrk="0" fontAlgn="base" hangingPunct="0">
        <a:spcBef>
          <a:spcPct val="0"/>
        </a:spcBef>
        <a:spcAft>
          <a:spcPct val="20000"/>
        </a:spcAft>
        <a:buClr>
          <a:schemeClr val="folHlink"/>
        </a:buClr>
        <a:buFont typeface="Wingdings" pitchFamily="2" charset="2"/>
        <a:buChar char="§"/>
        <a:defRPr sz="2400">
          <a:solidFill>
            <a:schemeClr val="tx1"/>
          </a:solidFill>
          <a:latin typeface="+mn-lt"/>
          <a:ea typeface="+mn-ea"/>
          <a:cs typeface="+mn-cs"/>
        </a:defRPr>
      </a:lvl1pPr>
      <a:lvl2pPr marL="533400" indent="-260350" algn="l" rtl="0" eaLnBrk="0" fontAlgn="base" hangingPunct="0">
        <a:spcBef>
          <a:spcPct val="0"/>
        </a:spcBef>
        <a:spcAft>
          <a:spcPct val="20000"/>
        </a:spcAft>
        <a:buClr>
          <a:schemeClr val="folHlink"/>
        </a:buClr>
        <a:buChar char="–"/>
        <a:defRPr sz="2000">
          <a:solidFill>
            <a:schemeClr val="tx1"/>
          </a:solidFill>
          <a:latin typeface="+mn-lt"/>
        </a:defRPr>
      </a:lvl2pPr>
      <a:lvl3pPr marL="804863" indent="-269875" algn="l" rtl="0" eaLnBrk="0" fontAlgn="base" hangingPunct="0">
        <a:spcBef>
          <a:spcPct val="0"/>
        </a:spcBef>
        <a:spcAft>
          <a:spcPct val="20000"/>
        </a:spcAft>
        <a:buClr>
          <a:schemeClr val="folHlink"/>
        </a:buClr>
        <a:buFont typeface="Wingdings" pitchFamily="2" charset="2"/>
        <a:buChar char="§"/>
        <a:defRPr>
          <a:solidFill>
            <a:schemeClr val="tx1"/>
          </a:solidFill>
          <a:latin typeface="+mn-lt"/>
        </a:defRPr>
      </a:lvl3pPr>
      <a:lvl4pPr marL="1074738" indent="-268288" algn="l" rtl="0" eaLnBrk="0" fontAlgn="base" hangingPunct="0">
        <a:spcBef>
          <a:spcPct val="0"/>
        </a:spcBef>
        <a:spcAft>
          <a:spcPct val="20000"/>
        </a:spcAft>
        <a:buClr>
          <a:schemeClr val="folHlink"/>
        </a:buClr>
        <a:buChar char="–"/>
        <a:defRPr sz="1600">
          <a:solidFill>
            <a:schemeClr val="tx1"/>
          </a:solidFill>
          <a:latin typeface="+mn-lt"/>
        </a:defRPr>
      </a:lvl4pPr>
      <a:lvl5pPr marL="1346200" indent="-269875" algn="l" rtl="0" eaLnBrk="0" fontAlgn="base" hangingPunct="0">
        <a:spcBef>
          <a:spcPct val="0"/>
        </a:spcBef>
        <a:spcAft>
          <a:spcPct val="20000"/>
        </a:spcAft>
        <a:buClr>
          <a:schemeClr val="folHlink"/>
        </a:buClr>
        <a:buChar char="»"/>
        <a:defRPr sz="1600">
          <a:solidFill>
            <a:schemeClr val="tx1"/>
          </a:solidFill>
          <a:latin typeface="+mn-lt"/>
        </a:defRPr>
      </a:lvl5pPr>
      <a:lvl6pPr marL="1803400" indent="-269875" algn="l" rtl="0" fontAlgn="base">
        <a:spcBef>
          <a:spcPct val="0"/>
        </a:spcBef>
        <a:spcAft>
          <a:spcPct val="20000"/>
        </a:spcAft>
        <a:buClr>
          <a:schemeClr val="folHlink"/>
        </a:buClr>
        <a:buChar char="»"/>
        <a:defRPr sz="1600">
          <a:solidFill>
            <a:schemeClr val="tx1"/>
          </a:solidFill>
          <a:latin typeface="+mn-lt"/>
        </a:defRPr>
      </a:lvl6pPr>
      <a:lvl7pPr marL="2260600" indent="-269875" algn="l" rtl="0" fontAlgn="base">
        <a:spcBef>
          <a:spcPct val="0"/>
        </a:spcBef>
        <a:spcAft>
          <a:spcPct val="20000"/>
        </a:spcAft>
        <a:buClr>
          <a:schemeClr val="folHlink"/>
        </a:buClr>
        <a:buChar char="»"/>
        <a:defRPr sz="1600">
          <a:solidFill>
            <a:schemeClr val="tx1"/>
          </a:solidFill>
          <a:latin typeface="+mn-lt"/>
        </a:defRPr>
      </a:lvl7pPr>
      <a:lvl8pPr marL="2717800" indent="-269875" algn="l" rtl="0" fontAlgn="base">
        <a:spcBef>
          <a:spcPct val="0"/>
        </a:spcBef>
        <a:spcAft>
          <a:spcPct val="20000"/>
        </a:spcAft>
        <a:buClr>
          <a:schemeClr val="folHlink"/>
        </a:buClr>
        <a:buChar char="»"/>
        <a:defRPr sz="1600">
          <a:solidFill>
            <a:schemeClr val="tx1"/>
          </a:solidFill>
          <a:latin typeface="+mn-lt"/>
        </a:defRPr>
      </a:lvl8pPr>
      <a:lvl9pPr marL="3175000" indent="-269875" algn="l" rtl="0" fontAlgn="base">
        <a:spcBef>
          <a:spcPct val="0"/>
        </a:spcBef>
        <a:spcAft>
          <a:spcPct val="20000"/>
        </a:spcAft>
        <a:buClr>
          <a:schemeClr val="folHlink"/>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quarter" idx="10"/>
          </p:nvPr>
        </p:nvSpPr>
        <p:spPr/>
        <p:txBody>
          <a:bodyPr/>
          <a:lstStyle/>
          <a:p>
            <a:pPr>
              <a:defRPr/>
            </a:pPr>
            <a:r>
              <a:rPr lang="fi-FI" dirty="0"/>
              <a:t>16.9.2010</a:t>
            </a:r>
          </a:p>
        </p:txBody>
      </p:sp>
      <p:sp>
        <p:nvSpPr>
          <p:cNvPr id="3075" name="Rectangle 2"/>
          <p:cNvSpPr>
            <a:spLocks noGrp="1" noChangeArrowheads="1"/>
          </p:cNvSpPr>
          <p:nvPr>
            <p:ph type="ctrTitle"/>
          </p:nvPr>
        </p:nvSpPr>
        <p:spPr>
          <a:xfrm>
            <a:off x="1692275" y="1268413"/>
            <a:ext cx="4535488" cy="1584325"/>
          </a:xfrm>
        </p:spPr>
        <p:txBody>
          <a:bodyPr/>
          <a:lstStyle/>
          <a:p>
            <a:pPr eaLnBrk="1" hangingPunct="1"/>
            <a:r>
              <a:rPr lang="fi-FI" sz="3200" b="1" smtClean="0"/>
              <a:t>Sosiaalihuollon lainsäädännön uudistaminen</a:t>
            </a:r>
          </a:p>
        </p:txBody>
      </p:sp>
      <p:sp>
        <p:nvSpPr>
          <p:cNvPr id="3076" name="Rectangle 3"/>
          <p:cNvSpPr>
            <a:spLocks noGrp="1" noChangeArrowheads="1"/>
          </p:cNvSpPr>
          <p:nvPr>
            <p:ph type="subTitle" idx="1"/>
          </p:nvPr>
        </p:nvSpPr>
        <p:spPr>
          <a:xfrm>
            <a:off x="1692275" y="2889250"/>
            <a:ext cx="4535488" cy="758825"/>
          </a:xfrm>
        </p:spPr>
        <p:txBody>
          <a:bodyPr/>
          <a:lstStyle/>
          <a:p>
            <a:pPr eaLnBrk="1" hangingPunct="1"/>
            <a:r>
              <a:rPr lang="fi-FI" sz="20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2291" name="Rectangle 1026"/>
          <p:cNvSpPr>
            <a:spLocks noGrp="1" noChangeArrowheads="1"/>
          </p:cNvSpPr>
          <p:nvPr>
            <p:ph type="title"/>
          </p:nvPr>
        </p:nvSpPr>
        <p:spPr/>
        <p:txBody>
          <a:bodyPr/>
          <a:lstStyle/>
          <a:p>
            <a:pPr eaLnBrk="1" hangingPunct="1"/>
            <a:r>
              <a:rPr lang="fi-FI" smtClean="0"/>
              <a:t>Sosiaalihuollon lainsäädännön uudistamistyöryhmä </a:t>
            </a:r>
          </a:p>
        </p:txBody>
      </p:sp>
      <p:sp>
        <p:nvSpPr>
          <p:cNvPr id="12292" name="Rectangle 1027"/>
          <p:cNvSpPr>
            <a:spLocks noGrp="1" noChangeArrowheads="1"/>
          </p:cNvSpPr>
          <p:nvPr>
            <p:ph type="body" idx="1"/>
          </p:nvPr>
        </p:nvSpPr>
        <p:spPr/>
        <p:txBody>
          <a:bodyPr/>
          <a:lstStyle/>
          <a:p>
            <a:pPr eaLnBrk="1" hangingPunct="1"/>
            <a:r>
              <a:rPr lang="fi-FI" sz="2000" smtClean="0">
                <a:cs typeface="Times New Roman" charset="0"/>
              </a:rPr>
              <a:t>Työryhmän tehtävänä on:</a:t>
            </a:r>
          </a:p>
          <a:p>
            <a:pPr eaLnBrk="1" hangingPunct="1">
              <a:buFont typeface="Wingdings" pitchFamily="2" charset="2"/>
              <a:buNone/>
            </a:pPr>
            <a:endParaRPr lang="en-US" sz="2000" smtClean="0">
              <a:cs typeface="Times New Roman" charset="0"/>
            </a:endParaRPr>
          </a:p>
          <a:p>
            <a:pPr eaLnBrk="1" hangingPunct="1">
              <a:buFont typeface="Wingdings" pitchFamily="2" charset="2"/>
              <a:buAutoNum type="arabicPeriod"/>
            </a:pPr>
            <a:r>
              <a:rPr lang="fi-FI" sz="2000" smtClean="0"/>
              <a:t>Selvittää </a:t>
            </a:r>
            <a:r>
              <a:rPr lang="fi-FI" sz="2000" b="1" smtClean="0"/>
              <a:t>sosiaalihuoltoa koskevien lakien kokonaisrakenteen,  soveltamisalan ja sisällön uudistamistarve</a:t>
            </a:r>
            <a:r>
              <a:rPr lang="fi-FI" sz="2000" smtClean="0"/>
              <a:t>. Selvityksessä tulee ottaa huomioon toimintaympäristössä tapahtuneet muutokset. Selvitystä tehdessään työryhmän tulee olla yhteistyössä terveydenhuoltolain  ja  kunnallisen</a:t>
            </a:r>
            <a:r>
              <a:rPr lang="fi-FI" sz="2000" smtClean="0">
                <a:solidFill>
                  <a:srgbClr val="FF0000"/>
                </a:solidFill>
              </a:rPr>
              <a:t> </a:t>
            </a:r>
            <a:r>
              <a:rPr lang="fi-FI" sz="2000" smtClean="0"/>
              <a:t>sosiaali- ja terveydenhuollon järjestämisestä, kehittämisestä ja valvonnasta annettavan lain valmistelun kanssa. Samoin tulee ottaa huomioon muutokset kunnallisen sosiaali- ja terveydenhuollon  suunnittelu- ja valtionosuusjärjestelmässä sekä kunta- ja palvelurakenneuudistus –hankkeen mukaisesti toteutettavat muutokset kunta- ja palvelurakenteeseen.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3315" name="Rectangle 2"/>
          <p:cNvSpPr>
            <a:spLocks noGrp="1" noChangeArrowheads="1"/>
          </p:cNvSpPr>
          <p:nvPr>
            <p:ph type="title"/>
          </p:nvPr>
        </p:nvSpPr>
        <p:spPr/>
        <p:txBody>
          <a:bodyPr/>
          <a:lstStyle/>
          <a:p>
            <a:pPr eaLnBrk="1" hangingPunct="1"/>
            <a:r>
              <a:rPr lang="fi-FI" smtClean="0"/>
              <a:t>…</a:t>
            </a:r>
          </a:p>
        </p:txBody>
      </p:sp>
      <p:sp>
        <p:nvSpPr>
          <p:cNvPr id="12292" name="Rectangle 3"/>
          <p:cNvSpPr>
            <a:spLocks noGrp="1" noChangeArrowheads="1"/>
          </p:cNvSpPr>
          <p:nvPr>
            <p:ph type="body" idx="1"/>
          </p:nvPr>
        </p:nvSpPr>
        <p:spPr>
          <a:xfrm>
            <a:off x="755650" y="1484313"/>
            <a:ext cx="7632700" cy="4465637"/>
          </a:xfrm>
          <a:ln>
            <a:solidFill>
              <a:schemeClr val="bg1"/>
            </a:solidFill>
          </a:ln>
        </p:spPr>
        <p:txBody>
          <a:bodyPr/>
          <a:lstStyle/>
          <a:p>
            <a:pPr marL="457200" indent="-457200" eaLnBrk="1" hangingPunct="1">
              <a:buFont typeface="Wingdings" pitchFamily="2" charset="2"/>
              <a:buAutoNum type="arabicPeriod" startAt="2"/>
              <a:defRPr/>
            </a:pPr>
            <a:r>
              <a:rPr lang="fi-FI" sz="2000" dirty="0" smtClean="0">
                <a:solidFill>
                  <a:srgbClr val="616365"/>
                </a:solidFill>
                <a:cs typeface="Arial" charset="0"/>
              </a:rPr>
              <a:t>Tehdä edellä mainitun selvityksen pohjalta </a:t>
            </a:r>
            <a:r>
              <a:rPr lang="fi-FI" sz="2000" b="1" dirty="0" smtClean="0">
                <a:solidFill>
                  <a:srgbClr val="616365"/>
                </a:solidFill>
                <a:cs typeface="Arial" charset="0"/>
              </a:rPr>
              <a:t>esitykset keskeisiksi linjauksiksi sosiaalihuollon lainsäädännön uudistamisessa</a:t>
            </a:r>
            <a:r>
              <a:rPr lang="fi-FI" sz="2000" dirty="0" smtClean="0">
                <a:solidFill>
                  <a:srgbClr val="616365"/>
                </a:solidFill>
                <a:cs typeface="Arial" charset="0"/>
              </a:rPr>
              <a:t>. Linjaukset tulee antaa väliraportin muodossa maaliskuun loppuun 2010 mennessä.</a:t>
            </a:r>
          </a:p>
          <a:p>
            <a:pPr marL="457200" indent="-457200" eaLnBrk="1" hangingPunct="1">
              <a:buFont typeface="Wingdings" pitchFamily="2" charset="2"/>
              <a:buAutoNum type="arabicPeriod" startAt="2"/>
              <a:defRPr/>
            </a:pPr>
            <a:r>
              <a:rPr lang="fi-FI" sz="2000" dirty="0" smtClean="0">
                <a:cs typeface="Times New Roman" charset="0"/>
              </a:rPr>
              <a:t>Laatia vahvistettujen linjausten pohjalta </a:t>
            </a:r>
            <a:r>
              <a:rPr lang="fi-FI" sz="2000" b="1" dirty="0" smtClean="0">
                <a:cs typeface="Times New Roman" charset="0"/>
              </a:rPr>
              <a:t>esitys sosiaalihuollon lainsäädännön sisällön uudistamiseksi</a:t>
            </a:r>
            <a:r>
              <a:rPr lang="fi-FI" sz="2000" dirty="0" smtClean="0">
                <a:cs typeface="Times New Roman" charset="0"/>
              </a:rPr>
              <a:t>. </a:t>
            </a:r>
          </a:p>
          <a:p>
            <a:pPr marL="457200" indent="-457200" eaLnBrk="1" hangingPunct="1">
              <a:buFont typeface="Wingdings" pitchFamily="2" charset="2"/>
              <a:buNone/>
              <a:defRPr/>
            </a:pPr>
            <a:endParaRPr lang="fi-FI" sz="2000" dirty="0" smtClean="0">
              <a:cs typeface="Times New Roman" charset="0"/>
            </a:endParaRPr>
          </a:p>
          <a:p>
            <a:pPr>
              <a:defRPr/>
            </a:pPr>
            <a:r>
              <a:rPr lang="fi-FI" sz="2000" dirty="0" smtClean="0"/>
              <a:t>Sosiaalihuollon lainsäädännön uudistamistyöryhmän väliraportti julkaistiin kesäkuussa 2010</a:t>
            </a:r>
          </a:p>
          <a:p>
            <a:pPr lvl="1">
              <a:defRPr/>
            </a:pPr>
            <a:r>
              <a:rPr lang="fi-FI" sz="1800" dirty="0" smtClean="0"/>
              <a:t>yleiset periaatteet</a:t>
            </a:r>
          </a:p>
          <a:p>
            <a:pPr lvl="1">
              <a:defRPr/>
            </a:pPr>
            <a:r>
              <a:rPr lang="fi-FI" sz="1800" dirty="0" smtClean="0"/>
              <a:t>linjaukset</a:t>
            </a:r>
          </a:p>
          <a:p>
            <a:pPr lvl="1">
              <a:defRPr/>
            </a:pPr>
            <a:r>
              <a:rPr lang="fi-FI" sz="1800" dirty="0" smtClean="0"/>
              <a:t>lainsäädännön uudistamisen kokonaisuus</a:t>
            </a:r>
          </a:p>
          <a:p>
            <a:pPr marL="457200" indent="-457200" eaLnBrk="1" hangingPunct="1">
              <a:buFont typeface="Wingdings" pitchFamily="2" charset="2"/>
              <a:buNone/>
              <a:defRPr/>
            </a:pPr>
            <a:endParaRPr lang="en-US" dirty="0" smtClean="0">
              <a:cs typeface="Times New Roman" charset="0"/>
            </a:endParaRPr>
          </a:p>
          <a:p>
            <a:pPr marL="457200" indent="-457200" eaLnBrk="1" hangingPunct="1">
              <a:defRPr/>
            </a:pPr>
            <a:endParaRPr lang="fi-FI"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4339" name="Rectangle 2"/>
          <p:cNvSpPr>
            <a:spLocks noGrp="1" noChangeArrowheads="1"/>
          </p:cNvSpPr>
          <p:nvPr>
            <p:ph type="title"/>
          </p:nvPr>
        </p:nvSpPr>
        <p:spPr/>
        <p:txBody>
          <a:bodyPr/>
          <a:lstStyle/>
          <a:p>
            <a:pPr eaLnBrk="1" hangingPunct="1"/>
            <a:r>
              <a:rPr lang="fi-FI" smtClean="0"/>
              <a:t>Yleiset periaatteet I </a:t>
            </a:r>
          </a:p>
        </p:txBody>
      </p:sp>
      <p:sp>
        <p:nvSpPr>
          <p:cNvPr id="14340" name="Rectangle 3"/>
          <p:cNvSpPr>
            <a:spLocks noGrp="1" noChangeArrowheads="1"/>
          </p:cNvSpPr>
          <p:nvPr>
            <p:ph type="body" idx="1"/>
          </p:nvPr>
        </p:nvSpPr>
        <p:spPr/>
        <p:txBody>
          <a:bodyPr/>
          <a:lstStyle/>
          <a:p>
            <a:pPr eaLnBrk="1" hangingPunct="1">
              <a:lnSpc>
                <a:spcPct val="90000"/>
              </a:lnSpc>
            </a:pPr>
            <a:r>
              <a:rPr lang="fi-FI" sz="1800" b="1" smtClean="0"/>
              <a:t>Yhdenvertaisuuden periaate</a:t>
            </a:r>
          </a:p>
          <a:p>
            <a:pPr lvl="1" eaLnBrk="1" hangingPunct="1">
              <a:lnSpc>
                <a:spcPct val="90000"/>
              </a:lnSpc>
            </a:pPr>
            <a:r>
              <a:rPr lang="fi-FI" sz="1800" smtClean="0"/>
              <a:t>tarkoituksena on varmistaa henkilöiden yhdenvertainen kohtelu mutta tarvittaessa myös positiivinen erityiskohtelu </a:t>
            </a:r>
          </a:p>
          <a:p>
            <a:pPr lvl="1" eaLnBrk="1" hangingPunct="1">
              <a:lnSpc>
                <a:spcPct val="90000"/>
              </a:lnSpc>
              <a:buFontTx/>
              <a:buNone/>
            </a:pPr>
            <a:endParaRPr lang="fi-FI" sz="1800" smtClean="0"/>
          </a:p>
          <a:p>
            <a:pPr eaLnBrk="1" hangingPunct="1">
              <a:lnSpc>
                <a:spcPct val="90000"/>
              </a:lnSpc>
            </a:pPr>
            <a:r>
              <a:rPr lang="fi-FI" sz="1800" b="1" smtClean="0"/>
              <a:t>Julkisen vastuun periaate</a:t>
            </a:r>
          </a:p>
          <a:p>
            <a:pPr lvl="1" eaLnBrk="1" hangingPunct="1">
              <a:lnSpc>
                <a:spcPct val="90000"/>
              </a:lnSpc>
            </a:pPr>
            <a:r>
              <a:rPr lang="fi-FI" sz="1800" smtClean="0"/>
              <a:t>tarkoituksena on määrittää yksilön ja julkisten toimijoiden vastuunjakoa sekä arvioida, toteutuvatko yksilöiden perusoikeudet nykyisellä/tulevalla sääntelyllä</a:t>
            </a:r>
          </a:p>
          <a:p>
            <a:pPr lvl="1" eaLnBrk="1" hangingPunct="1">
              <a:lnSpc>
                <a:spcPct val="90000"/>
              </a:lnSpc>
              <a:buFontTx/>
              <a:buNone/>
            </a:pPr>
            <a:endParaRPr lang="fi-FI" sz="1800" b="1" smtClean="0"/>
          </a:p>
          <a:p>
            <a:pPr eaLnBrk="1" hangingPunct="1">
              <a:lnSpc>
                <a:spcPct val="90000"/>
              </a:lnSpc>
            </a:pPr>
            <a:r>
              <a:rPr lang="fi-FI" sz="1800" b="1" smtClean="0"/>
              <a:t>Universaalisuuden periaate</a:t>
            </a:r>
          </a:p>
          <a:p>
            <a:pPr lvl="1" eaLnBrk="1" hangingPunct="1">
              <a:lnSpc>
                <a:spcPct val="90000"/>
              </a:lnSpc>
            </a:pPr>
            <a:r>
              <a:rPr lang="fi-FI" sz="1800" smtClean="0"/>
              <a:t>palvelujärjestelmä tulisi jatkossakin rakentaa siten, että se on yhtäläisesti avoin kaikille palveluja tarvitseville</a:t>
            </a:r>
          </a:p>
          <a:p>
            <a:pPr lvl="1" eaLnBrk="1" hangingPunct="1">
              <a:lnSpc>
                <a:spcPct val="90000"/>
              </a:lnSpc>
              <a:buFontTx/>
              <a:buNone/>
            </a:pPr>
            <a:endParaRPr lang="fi-FI" sz="1800" smtClean="0"/>
          </a:p>
          <a:p>
            <a:pPr eaLnBrk="1" hangingPunct="1">
              <a:lnSpc>
                <a:spcPct val="90000"/>
              </a:lnSpc>
            </a:pPr>
            <a:r>
              <a:rPr lang="fi-FI" sz="1800" b="1" smtClean="0"/>
              <a:t>Sosiaalisen vastuun periaate</a:t>
            </a:r>
          </a:p>
          <a:p>
            <a:pPr lvl="1" eaLnBrk="1" hangingPunct="1">
              <a:lnSpc>
                <a:spcPct val="90000"/>
              </a:lnSpc>
            </a:pPr>
            <a:r>
              <a:rPr lang="fi-FI" sz="1800" smtClean="0"/>
              <a:t>sosiaaliset näkökohdat huomioitava kaikessa yhteiskunnallisessa päätöksenteossa ja toiminnassa, ei pelkästään sosiaalihuollon sektorilla</a:t>
            </a:r>
          </a:p>
          <a:p>
            <a:pPr lvl="1" eaLnBrk="1" hangingPunct="1">
              <a:lnSpc>
                <a:spcPct val="90000"/>
              </a:lnSpc>
              <a:buFontTx/>
              <a:buNone/>
            </a:pPr>
            <a:endParaRPr lang="fi-FI" smtClean="0"/>
          </a:p>
          <a:p>
            <a:pPr eaLnBrk="1" hangingPunct="1">
              <a:lnSpc>
                <a:spcPct val="90000"/>
              </a:lnSpc>
              <a:buFont typeface="Wingdings" pitchFamily="2" charset="2"/>
              <a:buNone/>
            </a:pPr>
            <a:endParaRPr lang="fi-FI"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1"/>
          <p:cNvSpPr>
            <a:spLocks noGrp="1"/>
          </p:cNvSpPr>
          <p:nvPr>
            <p:ph type="title"/>
          </p:nvPr>
        </p:nvSpPr>
        <p:spPr/>
        <p:txBody>
          <a:bodyPr/>
          <a:lstStyle/>
          <a:p>
            <a:r>
              <a:rPr lang="fi-FI" smtClean="0"/>
              <a:t>Yleiset periaatteet II</a:t>
            </a:r>
          </a:p>
        </p:txBody>
      </p:sp>
      <p:sp>
        <p:nvSpPr>
          <p:cNvPr id="15363" name="Sisällön paikkamerkki 2"/>
          <p:cNvSpPr>
            <a:spLocks noGrp="1"/>
          </p:cNvSpPr>
          <p:nvPr>
            <p:ph idx="1"/>
          </p:nvPr>
        </p:nvSpPr>
        <p:spPr/>
        <p:txBody>
          <a:bodyPr/>
          <a:lstStyle/>
          <a:p>
            <a:pPr eaLnBrk="1" hangingPunct="1">
              <a:lnSpc>
                <a:spcPct val="90000"/>
              </a:lnSpc>
            </a:pPr>
            <a:r>
              <a:rPr lang="fi-FI" sz="1800" b="1" smtClean="0"/>
              <a:t>Ennaltaehkäisyn periaate</a:t>
            </a:r>
          </a:p>
          <a:p>
            <a:pPr lvl="1" eaLnBrk="1" hangingPunct="1">
              <a:lnSpc>
                <a:spcPct val="90000"/>
              </a:lnSpc>
            </a:pPr>
            <a:r>
              <a:rPr lang="fi-FI" sz="1800" smtClean="0"/>
              <a:t>sosiaalihuollon lainsäädännön uudistamistyössä edistävä ja ehkäisevä toiminta tulee tehdä näkyväksi sekä rakenteissa että toiminnassa</a:t>
            </a:r>
          </a:p>
          <a:p>
            <a:pPr lvl="1" eaLnBrk="1" hangingPunct="1">
              <a:lnSpc>
                <a:spcPct val="90000"/>
              </a:lnSpc>
              <a:buFontTx/>
              <a:buNone/>
            </a:pPr>
            <a:endParaRPr lang="fi-FI" sz="1800" smtClean="0"/>
          </a:p>
          <a:p>
            <a:pPr eaLnBrk="1" hangingPunct="1">
              <a:lnSpc>
                <a:spcPct val="90000"/>
              </a:lnSpc>
            </a:pPr>
            <a:r>
              <a:rPr lang="fi-FI" sz="1800" b="1" smtClean="0"/>
              <a:t>Normaalisuuden periaate</a:t>
            </a:r>
          </a:p>
          <a:p>
            <a:pPr lvl="1" eaLnBrk="1" hangingPunct="1">
              <a:lnSpc>
                <a:spcPct val="90000"/>
              </a:lnSpc>
            </a:pPr>
            <a:r>
              <a:rPr lang="fi-FI" sz="1800" smtClean="0"/>
              <a:t>erilaisista lähtökohdista riippumatta kaikilla ihmisillä tulee olla oikeus olla ja toimia osana yhteisöä ja yhteisön tulee huomioida ja hyväksyä erilaisuudesta aiheutuvat tarpeet lähtökohtaisesti osana normaaleja toimintoja</a:t>
            </a:r>
          </a:p>
          <a:p>
            <a:pPr lvl="1" eaLnBrk="1" hangingPunct="1">
              <a:lnSpc>
                <a:spcPct val="90000"/>
              </a:lnSpc>
              <a:buFontTx/>
              <a:buNone/>
            </a:pPr>
            <a:endParaRPr lang="fi-FI" sz="1800" smtClean="0"/>
          </a:p>
          <a:p>
            <a:pPr eaLnBrk="1" hangingPunct="1">
              <a:lnSpc>
                <a:spcPct val="90000"/>
              </a:lnSpc>
            </a:pPr>
            <a:r>
              <a:rPr lang="fi-FI" sz="1800" b="1" smtClean="0"/>
              <a:t>Kokonaisvaltaisuuden periaate</a:t>
            </a:r>
            <a:r>
              <a:rPr lang="fi-FI" sz="1800" smtClean="0"/>
              <a:t> </a:t>
            </a:r>
          </a:p>
          <a:p>
            <a:pPr lvl="1" eaLnBrk="1" hangingPunct="1">
              <a:lnSpc>
                <a:spcPct val="90000"/>
              </a:lnSpc>
            </a:pPr>
            <a:r>
              <a:rPr lang="fi-FI" sz="1800" smtClean="0"/>
              <a:t>tulevassa lainsäädännön uudistuksessa tulee täsmentää koko asiakaspalvelujärjestelmän vastuuta asiakkaasta sekä asettaa täsmällisempiä vaatimuksia asiakaspalvelu-prosessien laadulle</a:t>
            </a:r>
          </a:p>
          <a:p>
            <a:pPr lvl="1" eaLnBrk="1" hangingPunct="1">
              <a:lnSpc>
                <a:spcPct val="90000"/>
              </a:lnSpc>
            </a:pPr>
            <a:endParaRPr lang="fi-FI" smtClean="0"/>
          </a:p>
          <a:p>
            <a:pPr eaLnBrk="1" hangingPunct="1">
              <a:lnSpc>
                <a:spcPct val="90000"/>
              </a:lnSpc>
              <a:buFont typeface="Wingdings" pitchFamily="2" charset="2"/>
              <a:buNone/>
            </a:pPr>
            <a:endParaRPr lang="fi-FI"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p:cNvSpPr>
            <a:spLocks noGrp="1"/>
          </p:cNvSpPr>
          <p:nvPr>
            <p:ph type="title"/>
          </p:nvPr>
        </p:nvSpPr>
        <p:spPr/>
        <p:txBody>
          <a:bodyPr/>
          <a:lstStyle/>
          <a:p>
            <a:r>
              <a:rPr lang="fi-FI" smtClean="0"/>
              <a:t>Yleiset periaatteet III</a:t>
            </a:r>
          </a:p>
        </p:txBody>
      </p:sp>
      <p:sp>
        <p:nvSpPr>
          <p:cNvPr id="16387" name="Sisällön paikkamerkki 2"/>
          <p:cNvSpPr>
            <a:spLocks noGrp="1"/>
          </p:cNvSpPr>
          <p:nvPr>
            <p:ph idx="1"/>
          </p:nvPr>
        </p:nvSpPr>
        <p:spPr/>
        <p:txBody>
          <a:bodyPr/>
          <a:lstStyle/>
          <a:p>
            <a:pPr eaLnBrk="1" hangingPunct="1">
              <a:lnSpc>
                <a:spcPct val="90000"/>
              </a:lnSpc>
            </a:pPr>
            <a:r>
              <a:rPr lang="fi-FI" sz="1800" b="1" smtClean="0"/>
              <a:t>Ihmislähtöisyyden ja osallisuuden turvaamisen periaate</a:t>
            </a:r>
          </a:p>
          <a:p>
            <a:pPr lvl="1" eaLnBrk="1" hangingPunct="1">
              <a:lnSpc>
                <a:spcPct val="90000"/>
              </a:lnSpc>
            </a:pPr>
            <a:r>
              <a:rPr lang="fi-FI" sz="1800" smtClean="0"/>
              <a:t>asiakkaiden ja asiakasryhmien osallisuus sekä yleisten että heidän omien palveluprosessien suunnittelussa, toteutuksessa ja arvioinnissa</a:t>
            </a:r>
          </a:p>
          <a:p>
            <a:pPr lvl="1" eaLnBrk="1" hangingPunct="1">
              <a:lnSpc>
                <a:spcPct val="90000"/>
              </a:lnSpc>
            </a:pPr>
            <a:r>
              <a:rPr lang="fi-FI" sz="1800" smtClean="0"/>
              <a:t>yksilön osallisuus yhteiskunnan voimavaroista ja terveellinen, turvallinen ja sosiaalisesti eheä elinympäristö, joka mahdollistaa kiinnittymisen yhteiskunnan erilaisiin yhteisöihin</a:t>
            </a:r>
          </a:p>
          <a:p>
            <a:pPr lvl="1" eaLnBrk="1" hangingPunct="1">
              <a:lnSpc>
                <a:spcPct val="90000"/>
              </a:lnSpc>
            </a:pPr>
            <a:endParaRPr lang="fi-FI" sz="1800" smtClean="0"/>
          </a:p>
          <a:p>
            <a:pPr eaLnBrk="1" hangingPunct="1">
              <a:lnSpc>
                <a:spcPct val="90000"/>
              </a:lnSpc>
            </a:pPr>
            <a:r>
              <a:rPr lang="fi-FI" sz="1800" b="1" smtClean="0"/>
              <a:t>Valinnanvapauden periaate</a:t>
            </a:r>
          </a:p>
          <a:p>
            <a:pPr lvl="1" eaLnBrk="1" hangingPunct="1">
              <a:lnSpc>
                <a:spcPct val="90000"/>
              </a:lnSpc>
            </a:pPr>
            <a:r>
              <a:rPr lang="fi-FI" sz="1800" smtClean="0"/>
              <a:t>tarkoittaa keskeisesti sitä, että sosiaalihuollon lainsäädännössä vahvistetaan sellaisia rakenteita ja toimia, joilla tuetaan heikoimmassa asemassa olevien todellisia valinnanmahdollisuuksia</a:t>
            </a:r>
          </a:p>
          <a:p>
            <a:pPr eaLnBrk="1" hangingPunct="1">
              <a:lnSpc>
                <a:spcPct val="90000"/>
              </a:lnSpc>
            </a:pPr>
            <a:endParaRPr lang="fi-FI" sz="1800" smtClean="0"/>
          </a:p>
          <a:p>
            <a:pPr eaLnBrk="1" hangingPunct="1">
              <a:lnSpc>
                <a:spcPct val="90000"/>
              </a:lnSpc>
            </a:pPr>
            <a:r>
              <a:rPr lang="fi-FI" sz="1800" b="1" smtClean="0"/>
              <a:t>Avoimuuden ja luottamuksellisuuden periaate</a:t>
            </a:r>
          </a:p>
          <a:p>
            <a:pPr lvl="1" eaLnBrk="1" hangingPunct="1">
              <a:lnSpc>
                <a:spcPct val="90000"/>
              </a:lnSpc>
            </a:pPr>
            <a:r>
              <a:rPr lang="fi-FI" sz="1800" smtClean="0"/>
              <a:t>tarkoittaa palvelujärjestelmän läpinäkyvyyden ja avoimuuden vahvistamista.</a:t>
            </a:r>
          </a:p>
          <a:p>
            <a:endParaRPr lang="fi-FI" smtClean="0"/>
          </a:p>
          <a:p>
            <a:endParaRPr lang="fi-FI"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7411" name="Rectangle 2"/>
          <p:cNvSpPr>
            <a:spLocks noGrp="1" noChangeArrowheads="1"/>
          </p:cNvSpPr>
          <p:nvPr>
            <p:ph type="title"/>
          </p:nvPr>
        </p:nvSpPr>
        <p:spPr/>
        <p:txBody>
          <a:bodyPr/>
          <a:lstStyle/>
          <a:p>
            <a:pPr eaLnBrk="1" hangingPunct="1"/>
            <a:r>
              <a:rPr lang="fi-FI" smtClean="0"/>
              <a:t>Keskeiset linjaukset I</a:t>
            </a:r>
          </a:p>
        </p:txBody>
      </p:sp>
      <p:sp>
        <p:nvSpPr>
          <p:cNvPr id="17412" name="Rectangle 3"/>
          <p:cNvSpPr>
            <a:spLocks noGrp="1" noChangeArrowheads="1"/>
          </p:cNvSpPr>
          <p:nvPr>
            <p:ph type="body" idx="1"/>
          </p:nvPr>
        </p:nvSpPr>
        <p:spPr/>
        <p:txBody>
          <a:bodyPr/>
          <a:lstStyle/>
          <a:p>
            <a:pPr eaLnBrk="1" hangingPunct="1">
              <a:lnSpc>
                <a:spcPct val="90000"/>
              </a:lnSpc>
            </a:pPr>
            <a:r>
              <a:rPr lang="fi-FI" sz="1800" b="1" smtClean="0"/>
              <a:t>Sosiaalinen kestävyys</a:t>
            </a:r>
          </a:p>
          <a:p>
            <a:pPr lvl="1" eaLnBrk="1" hangingPunct="1">
              <a:lnSpc>
                <a:spcPct val="90000"/>
              </a:lnSpc>
            </a:pPr>
            <a:r>
              <a:rPr lang="fi-FI" sz="1600" smtClean="0"/>
              <a:t>sosiaalihuollon kehittäminen investointi yhteiskunnan hyväksi</a:t>
            </a:r>
          </a:p>
          <a:p>
            <a:pPr lvl="1" eaLnBrk="1" hangingPunct="1">
              <a:lnSpc>
                <a:spcPct val="90000"/>
              </a:lnSpc>
            </a:pPr>
            <a:r>
              <a:rPr lang="fi-FI" sz="1600" smtClean="0"/>
              <a:t>jokaisella oikeus aktiiviseen ja omatoimiseen kansalaisuuteen</a:t>
            </a:r>
          </a:p>
          <a:p>
            <a:pPr lvl="1" eaLnBrk="1" hangingPunct="1">
              <a:lnSpc>
                <a:spcPct val="90000"/>
              </a:lnSpc>
            </a:pPr>
            <a:r>
              <a:rPr lang="fi-FI" sz="1600" smtClean="0"/>
              <a:t>tavoitteeksi kestävä, tehokas ja vaikuttava sosiaalihuolto</a:t>
            </a:r>
          </a:p>
          <a:p>
            <a:pPr lvl="1" eaLnBrk="1" hangingPunct="1">
              <a:lnSpc>
                <a:spcPct val="90000"/>
              </a:lnSpc>
              <a:buFontTx/>
              <a:buNone/>
            </a:pPr>
            <a:endParaRPr lang="fi-FI" sz="1600" smtClean="0"/>
          </a:p>
          <a:p>
            <a:pPr eaLnBrk="1" hangingPunct="1">
              <a:lnSpc>
                <a:spcPct val="90000"/>
              </a:lnSpc>
            </a:pPr>
            <a:r>
              <a:rPr lang="fi-FI" sz="1800" b="1" smtClean="0"/>
              <a:t>Hyvinvoinnin edistäminen,  ennaltaehkäisy ja varhainen puuttuminen</a:t>
            </a:r>
          </a:p>
          <a:p>
            <a:pPr lvl="1" eaLnBrk="1" hangingPunct="1">
              <a:lnSpc>
                <a:spcPct val="90000"/>
              </a:lnSpc>
            </a:pPr>
            <a:r>
              <a:rPr lang="fi-FI" sz="1600" smtClean="0"/>
              <a:t>painopiste korjaavasta ehkäisevään</a:t>
            </a:r>
          </a:p>
          <a:p>
            <a:pPr lvl="1" eaLnBrk="1" hangingPunct="1">
              <a:lnSpc>
                <a:spcPct val="90000"/>
              </a:lnSpc>
            </a:pPr>
            <a:r>
              <a:rPr lang="fi-FI" sz="1600" smtClean="0"/>
              <a:t>uusia toimintatapoja ongelmien ehkäisyyn ja niiden kroonistumisen torjuntaan</a:t>
            </a:r>
          </a:p>
          <a:p>
            <a:pPr lvl="1" eaLnBrk="1" hangingPunct="1">
              <a:lnSpc>
                <a:spcPct val="90000"/>
              </a:lnSpc>
              <a:buFontTx/>
              <a:buNone/>
            </a:pPr>
            <a:endParaRPr lang="fi-FI" sz="1600" smtClean="0"/>
          </a:p>
          <a:p>
            <a:pPr eaLnBrk="1" hangingPunct="1">
              <a:lnSpc>
                <a:spcPct val="90000"/>
              </a:lnSpc>
            </a:pPr>
            <a:r>
              <a:rPr lang="fi-FI" sz="1800" b="1" smtClean="0"/>
              <a:t>Palvelujen saatavuus</a:t>
            </a:r>
          </a:p>
          <a:p>
            <a:pPr lvl="1" eaLnBrk="1" hangingPunct="1">
              <a:lnSpc>
                <a:spcPct val="90000"/>
              </a:lnSpc>
            </a:pPr>
            <a:r>
              <a:rPr lang="fi-FI" sz="1600" smtClean="0"/>
              <a:t>palvelujen joustavuus ja avoimuus</a:t>
            </a:r>
          </a:p>
          <a:p>
            <a:pPr lvl="1" eaLnBrk="1" hangingPunct="1">
              <a:lnSpc>
                <a:spcPct val="90000"/>
              </a:lnSpc>
            </a:pPr>
            <a:r>
              <a:rPr lang="fi-FI" sz="1600" smtClean="0"/>
              <a:t>matala kynnys</a:t>
            </a:r>
          </a:p>
          <a:p>
            <a:pPr eaLnBrk="1" hangingPunct="1">
              <a:lnSpc>
                <a:spcPct val="90000"/>
              </a:lnSpc>
            </a:pPr>
            <a:endParaRPr lang="fi-FI" sz="2000" smtClean="0"/>
          </a:p>
          <a:p>
            <a:pPr eaLnBrk="1" hangingPunct="1">
              <a:lnSpc>
                <a:spcPct val="90000"/>
              </a:lnSpc>
            </a:pPr>
            <a:endParaRPr lang="fi-FI"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1"/>
          <p:cNvSpPr>
            <a:spLocks noGrp="1"/>
          </p:cNvSpPr>
          <p:nvPr>
            <p:ph type="title"/>
          </p:nvPr>
        </p:nvSpPr>
        <p:spPr/>
        <p:txBody>
          <a:bodyPr/>
          <a:lstStyle/>
          <a:p>
            <a:r>
              <a:rPr lang="fi-FI" smtClean="0"/>
              <a:t>Keskeiset linjaukset II</a:t>
            </a:r>
          </a:p>
        </p:txBody>
      </p:sp>
      <p:sp>
        <p:nvSpPr>
          <p:cNvPr id="18435" name="Sisällön paikkamerkki 2"/>
          <p:cNvSpPr>
            <a:spLocks noGrp="1"/>
          </p:cNvSpPr>
          <p:nvPr>
            <p:ph idx="1"/>
          </p:nvPr>
        </p:nvSpPr>
        <p:spPr/>
        <p:txBody>
          <a:bodyPr/>
          <a:lstStyle/>
          <a:p>
            <a:pPr eaLnBrk="1" hangingPunct="1">
              <a:lnSpc>
                <a:spcPct val="90000"/>
              </a:lnSpc>
            </a:pPr>
            <a:r>
              <a:rPr lang="fi-FI" sz="1800" b="1" smtClean="0"/>
              <a:t>Heikoimpien asema</a:t>
            </a:r>
          </a:p>
          <a:p>
            <a:pPr lvl="1" eaLnBrk="1" hangingPunct="1">
              <a:lnSpc>
                <a:spcPct val="90000"/>
              </a:lnSpc>
            </a:pPr>
            <a:r>
              <a:rPr lang="fi-FI" sz="1600" smtClean="0"/>
              <a:t>palvelu-/hoivatakuu</a:t>
            </a:r>
          </a:p>
          <a:p>
            <a:pPr lvl="1" eaLnBrk="1" hangingPunct="1">
              <a:lnSpc>
                <a:spcPct val="90000"/>
              </a:lnSpc>
            </a:pPr>
            <a:r>
              <a:rPr lang="fi-FI" sz="1600" smtClean="0"/>
              <a:t>heikoimmassa asemassa olevia tuettava vaikuttavimmilla ja tehokkaimmilla keinoilla</a:t>
            </a:r>
          </a:p>
          <a:p>
            <a:pPr lvl="1" eaLnBrk="1" hangingPunct="1">
              <a:lnSpc>
                <a:spcPct val="90000"/>
              </a:lnSpc>
              <a:buFontTx/>
              <a:buNone/>
            </a:pPr>
            <a:endParaRPr lang="fi-FI" sz="1600" smtClean="0"/>
          </a:p>
          <a:p>
            <a:pPr eaLnBrk="1" hangingPunct="1">
              <a:lnSpc>
                <a:spcPct val="90000"/>
              </a:lnSpc>
            </a:pPr>
            <a:r>
              <a:rPr lang="fi-FI" sz="1800" b="1" smtClean="0"/>
              <a:t>Apu arjen omassa ympäristössä </a:t>
            </a:r>
          </a:p>
          <a:p>
            <a:pPr lvl="1" eaLnBrk="1" hangingPunct="1">
              <a:lnSpc>
                <a:spcPct val="90000"/>
              </a:lnSpc>
            </a:pPr>
            <a:r>
              <a:rPr lang="fi-FI" sz="1600" smtClean="0"/>
              <a:t>irti laitoskeskeisyydestä</a:t>
            </a:r>
          </a:p>
          <a:p>
            <a:pPr lvl="1" eaLnBrk="1" hangingPunct="1">
              <a:lnSpc>
                <a:spcPct val="90000"/>
              </a:lnSpc>
            </a:pPr>
            <a:r>
              <a:rPr lang="fi-FI" sz="1600" smtClean="0"/>
              <a:t>tuki ja palvelut ihmisen omaan arkiympäristöön</a:t>
            </a:r>
          </a:p>
          <a:p>
            <a:pPr lvl="1" eaLnBrk="1" hangingPunct="1">
              <a:lnSpc>
                <a:spcPct val="90000"/>
              </a:lnSpc>
              <a:buFontTx/>
              <a:buNone/>
            </a:pPr>
            <a:endParaRPr lang="fi-FI" sz="1600" smtClean="0"/>
          </a:p>
          <a:p>
            <a:pPr eaLnBrk="1" hangingPunct="1">
              <a:lnSpc>
                <a:spcPct val="90000"/>
              </a:lnSpc>
            </a:pPr>
            <a:r>
              <a:rPr lang="fi-FI" sz="1800" b="1" smtClean="0"/>
              <a:t>Palveluiden laatu ja asiakkaan asema ja oikeudet</a:t>
            </a:r>
          </a:p>
          <a:p>
            <a:pPr lvl="1" eaLnBrk="1" hangingPunct="1">
              <a:lnSpc>
                <a:spcPct val="90000"/>
              </a:lnSpc>
            </a:pPr>
            <a:r>
              <a:rPr lang="fi-FI" sz="1600" smtClean="0"/>
              <a:t>yksilön oikeusturvan vahvistaminen</a:t>
            </a:r>
          </a:p>
          <a:p>
            <a:pPr lvl="1" eaLnBrk="1" hangingPunct="1">
              <a:lnSpc>
                <a:spcPct val="90000"/>
              </a:lnSpc>
            </a:pPr>
            <a:r>
              <a:rPr lang="fi-FI" sz="1600" smtClean="0"/>
              <a:t>valvontaviranomaisten aseman selkiyttäminen ja vaikuttamismahdollisuuksien lisääminen </a:t>
            </a:r>
          </a:p>
          <a:p>
            <a:pPr lvl="1" eaLnBrk="1" hangingPunct="1">
              <a:lnSpc>
                <a:spcPct val="90000"/>
              </a:lnSpc>
              <a:buFontTx/>
              <a:buNone/>
            </a:pPr>
            <a:endParaRPr lang="fi-FI" sz="1600" smtClean="0"/>
          </a:p>
          <a:p>
            <a:pPr eaLnBrk="1" hangingPunct="1">
              <a:lnSpc>
                <a:spcPct val="90000"/>
              </a:lnSpc>
            </a:pPr>
            <a:r>
              <a:rPr lang="fi-FI" sz="1800" b="1" smtClean="0"/>
              <a:t>Kilpailukulttuurista aitoon yhteistyöhön</a:t>
            </a:r>
          </a:p>
          <a:p>
            <a:pPr lvl="1" eaLnBrk="1" hangingPunct="1">
              <a:lnSpc>
                <a:spcPct val="90000"/>
              </a:lnSpc>
            </a:pPr>
            <a:r>
              <a:rPr lang="fi-FI" sz="1600" smtClean="0"/>
              <a:t>kunnan, yksityisen yritystoiminnan ja järjestöjen yhteistyön kehittäminen</a:t>
            </a:r>
          </a:p>
          <a:p>
            <a:endParaRPr lang="fi-FI"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smtClean="0"/>
              <a:t>Keskeiset linjaukset III</a:t>
            </a:r>
          </a:p>
        </p:txBody>
      </p:sp>
      <p:sp>
        <p:nvSpPr>
          <p:cNvPr id="19459" name="Sisällön paikkamerkki 2"/>
          <p:cNvSpPr>
            <a:spLocks noGrp="1"/>
          </p:cNvSpPr>
          <p:nvPr>
            <p:ph idx="1"/>
          </p:nvPr>
        </p:nvSpPr>
        <p:spPr/>
        <p:txBody>
          <a:bodyPr/>
          <a:lstStyle/>
          <a:p>
            <a:pPr eaLnBrk="1" hangingPunct="1">
              <a:lnSpc>
                <a:spcPct val="90000"/>
              </a:lnSpc>
            </a:pPr>
            <a:r>
              <a:rPr lang="fi-FI" sz="1800" b="1" smtClean="0"/>
              <a:t>Joustava monialainen yhteistoiminta</a:t>
            </a:r>
          </a:p>
          <a:p>
            <a:pPr lvl="1" eaLnBrk="1" hangingPunct="1">
              <a:lnSpc>
                <a:spcPct val="90000"/>
              </a:lnSpc>
            </a:pPr>
            <a:r>
              <a:rPr lang="fi-FI" sz="1600" smtClean="0"/>
              <a:t>sosiaalihuollon yhteistyötä muiden toimijoiden vahvistettava, kuten myös sosiaalihuollon osaamista muilla sektoreilla</a:t>
            </a:r>
          </a:p>
          <a:p>
            <a:pPr lvl="2" eaLnBrk="1" hangingPunct="1">
              <a:lnSpc>
                <a:spcPct val="90000"/>
              </a:lnSpc>
            </a:pPr>
            <a:r>
              <a:rPr lang="fi-FI" sz="1400" smtClean="0"/>
              <a:t>opetus- ja sivistystoimi, terveydenhuolto, työhallinto, asuntotoimi…</a:t>
            </a:r>
          </a:p>
          <a:p>
            <a:pPr lvl="2" eaLnBrk="1" hangingPunct="1">
              <a:lnSpc>
                <a:spcPct val="90000"/>
              </a:lnSpc>
              <a:buFont typeface="Wingdings" pitchFamily="2" charset="2"/>
              <a:buNone/>
            </a:pPr>
            <a:endParaRPr lang="fi-FI" sz="1400" smtClean="0"/>
          </a:p>
          <a:p>
            <a:pPr eaLnBrk="1" hangingPunct="1">
              <a:lnSpc>
                <a:spcPct val="90000"/>
              </a:lnSpc>
            </a:pPr>
            <a:r>
              <a:rPr lang="fi-FI" sz="1800" b="1" smtClean="0"/>
              <a:t>Monimuotoistuva sosiaalihuolto</a:t>
            </a:r>
          </a:p>
          <a:p>
            <a:pPr lvl="1" eaLnBrk="1" hangingPunct="1">
              <a:lnSpc>
                <a:spcPct val="90000"/>
              </a:lnSpc>
            </a:pPr>
            <a:r>
              <a:rPr lang="fi-FI" sz="1600" smtClean="0"/>
              <a:t>erityisryhmien tarpeet huomioitava</a:t>
            </a:r>
          </a:p>
          <a:p>
            <a:pPr lvl="2" eaLnBrk="1" hangingPunct="1">
              <a:lnSpc>
                <a:spcPct val="90000"/>
              </a:lnSpc>
            </a:pPr>
            <a:r>
              <a:rPr lang="fi-FI" sz="1400" smtClean="0"/>
              <a:t>esim. maahanmuuttajat</a:t>
            </a:r>
          </a:p>
          <a:p>
            <a:pPr lvl="1" eaLnBrk="1" hangingPunct="1">
              <a:lnSpc>
                <a:spcPct val="90000"/>
              </a:lnSpc>
              <a:buFontTx/>
              <a:buNone/>
            </a:pPr>
            <a:endParaRPr lang="fi-FI" sz="1600" b="1" smtClean="0"/>
          </a:p>
          <a:p>
            <a:pPr eaLnBrk="1" hangingPunct="1">
              <a:lnSpc>
                <a:spcPct val="90000"/>
              </a:lnSpc>
            </a:pPr>
            <a:r>
              <a:rPr lang="fi-FI" sz="1800" b="1" smtClean="0"/>
              <a:t>Henkilöstön osaaminen ja riittävyys</a:t>
            </a:r>
          </a:p>
          <a:p>
            <a:pPr lvl="1" eaLnBrk="1" hangingPunct="1">
              <a:lnSpc>
                <a:spcPct val="90000"/>
              </a:lnSpc>
            </a:pPr>
            <a:r>
              <a:rPr lang="fi-FI" sz="1600" smtClean="0"/>
              <a:t>työvoima- ja osaamistarpeita ennakoitava paremmin</a:t>
            </a:r>
          </a:p>
          <a:p>
            <a:pPr lvl="1" eaLnBrk="1" hangingPunct="1">
              <a:lnSpc>
                <a:spcPct val="90000"/>
              </a:lnSpc>
            </a:pPr>
            <a:r>
              <a:rPr lang="fi-FI" sz="1600" smtClean="0"/>
              <a:t>työelämän ja koulutuksen yhteistyötä tiivistettävä</a:t>
            </a:r>
          </a:p>
          <a:p>
            <a:pPr lvl="1" eaLnBrk="1" hangingPunct="1">
              <a:lnSpc>
                <a:spcPct val="90000"/>
              </a:lnSpc>
            </a:pPr>
            <a:r>
              <a:rPr lang="fi-FI" sz="1600" smtClean="0"/>
              <a:t>johtamista vahvistettava</a:t>
            </a:r>
          </a:p>
          <a:p>
            <a:pPr lvl="1" eaLnBrk="1" hangingPunct="1">
              <a:lnSpc>
                <a:spcPct val="90000"/>
              </a:lnSpc>
              <a:buFontTx/>
              <a:buNone/>
            </a:pPr>
            <a:endParaRPr lang="fi-FI" sz="1600" smtClean="0"/>
          </a:p>
          <a:p>
            <a:pPr eaLnBrk="1" hangingPunct="1">
              <a:lnSpc>
                <a:spcPct val="90000"/>
              </a:lnSpc>
            </a:pPr>
            <a:r>
              <a:rPr lang="fi-FI" sz="1800" b="1" smtClean="0"/>
              <a:t>Vankka tietoperusta</a:t>
            </a:r>
          </a:p>
          <a:p>
            <a:pPr lvl="1" eaLnBrk="1" hangingPunct="1">
              <a:lnSpc>
                <a:spcPct val="90000"/>
              </a:lnSpc>
            </a:pPr>
            <a:r>
              <a:rPr lang="fi-FI" sz="1600" smtClean="0"/>
              <a:t>parempi pohja sosiaalihuollon tiedontuotannolle, tutkimukselle ja kehittämistoiminnalle</a:t>
            </a:r>
          </a:p>
          <a:p>
            <a:pPr lvl="1" eaLnBrk="1" hangingPunct="1">
              <a:lnSpc>
                <a:spcPct val="90000"/>
              </a:lnSpc>
            </a:pPr>
            <a:r>
              <a:rPr lang="fi-FI" sz="1600" smtClean="0"/>
              <a:t>asiakaspalautejärjestelmät, kokemusasiantuntijuus ja valtakunnallinen vertailutieto</a:t>
            </a:r>
          </a:p>
          <a:p>
            <a:endParaRPr lang="fi-FI"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p:txBody>
          <a:bodyPr/>
          <a:lstStyle/>
          <a:p>
            <a:pPr eaLnBrk="1" hangingPunct="1"/>
            <a:r>
              <a:rPr lang="fi-FI" smtClean="0"/>
              <a:t>Lainsäädännön uudistaminen I</a:t>
            </a:r>
          </a:p>
        </p:txBody>
      </p:sp>
      <p:sp>
        <p:nvSpPr>
          <p:cNvPr id="20483" name="Sisällön paikkamerkki 2"/>
          <p:cNvSpPr>
            <a:spLocks noGrp="1"/>
          </p:cNvSpPr>
          <p:nvPr>
            <p:ph idx="1"/>
          </p:nvPr>
        </p:nvSpPr>
        <p:spPr/>
        <p:txBody>
          <a:bodyPr/>
          <a:lstStyle/>
          <a:p>
            <a:r>
              <a:rPr lang="fi-FI" b="1" smtClean="0"/>
              <a:t>I kokonaisuus</a:t>
            </a:r>
            <a:r>
              <a:rPr lang="fi-FI" smtClean="0"/>
              <a:t>: uusi sosiaalihuoltolaki</a:t>
            </a:r>
          </a:p>
          <a:p>
            <a:pPr lvl="1">
              <a:buFontTx/>
              <a:buNone/>
            </a:pPr>
            <a:endParaRPr lang="fi-FI" smtClean="0"/>
          </a:p>
          <a:p>
            <a:r>
              <a:rPr lang="fi-FI" b="1" smtClean="0"/>
              <a:t>II kokonaisuus</a:t>
            </a:r>
            <a:r>
              <a:rPr lang="fi-FI" smtClean="0"/>
              <a:t>: sosiaalihuoltoa ohjaavien erityislakien sisällön tarkistaminen myöhemmin esitettävän lainsäädäntöohjelman mukaisesti</a:t>
            </a:r>
          </a:p>
          <a:p>
            <a:pPr>
              <a:buFont typeface="Wingdings" pitchFamily="2" charset="2"/>
              <a:buNone/>
            </a:pPr>
            <a:endParaRPr lang="fi-FI" smtClean="0"/>
          </a:p>
          <a:p>
            <a:r>
              <a:rPr lang="fi-FI" b="1" smtClean="0"/>
              <a:t>III kokonaisuus</a:t>
            </a:r>
            <a:r>
              <a:rPr lang="fi-FI" smtClean="0"/>
              <a:t>: sosiaalihuollon rajapintojen sääntelyn tarkistaminen.  </a:t>
            </a:r>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p:cNvSpPr>
            <a:spLocks noGrp="1"/>
          </p:cNvSpPr>
          <p:nvPr>
            <p:ph type="title"/>
          </p:nvPr>
        </p:nvSpPr>
        <p:spPr/>
        <p:txBody>
          <a:bodyPr/>
          <a:lstStyle/>
          <a:p>
            <a:r>
              <a:rPr lang="fi-FI" smtClean="0"/>
              <a:t>Ensimmäinen kokonaisuus</a:t>
            </a:r>
          </a:p>
        </p:txBody>
      </p:sp>
      <p:sp>
        <p:nvSpPr>
          <p:cNvPr id="3" name="Sisällön paikkamerkki 2"/>
          <p:cNvSpPr>
            <a:spLocks noGrp="1"/>
          </p:cNvSpPr>
          <p:nvPr>
            <p:ph idx="1"/>
          </p:nvPr>
        </p:nvSpPr>
        <p:spPr/>
        <p:txBody>
          <a:bodyPr/>
          <a:lstStyle/>
          <a:p>
            <a:pPr>
              <a:defRPr/>
            </a:pPr>
            <a:r>
              <a:rPr lang="fi-FI" sz="1400" dirty="0" smtClean="0"/>
              <a:t>Luonnos uudeksi sosiaalihuoltolaiksi vuoden 2011 loppuun mennessä. Luonnos valmistellaan työryhmän esittämien periaatteiden ja linjausten sekä väliraportista saadun palautteen pohjalta</a:t>
            </a:r>
          </a:p>
          <a:p>
            <a:pPr>
              <a:defRPr/>
            </a:pPr>
            <a:endParaRPr lang="fi-FI" sz="1400" dirty="0" smtClean="0"/>
          </a:p>
          <a:p>
            <a:pPr>
              <a:defRPr/>
            </a:pPr>
            <a:r>
              <a:rPr lang="fi-FI" sz="1400" dirty="0" smtClean="0"/>
              <a:t>Sosiaalihuoltolaki sosiaalihuollon sisältöä ohjaavaksi yleislaiksi, jonka mukaisesti sosiaalihuolto ensisijaisesti jatkossa toteutetaan</a:t>
            </a:r>
          </a:p>
          <a:p>
            <a:pPr lvl="1">
              <a:defRPr/>
            </a:pPr>
            <a:r>
              <a:rPr lang="fi-FI" sz="1400" dirty="0" smtClean="0">
                <a:ea typeface="+mn-ea"/>
                <a:cs typeface="+mn-cs"/>
              </a:rPr>
              <a:t>yksinkertainen ja selkeä laki, jossa sosiaalihuollon toiminnan, palveluiden ja tukitoimien yhteiset periaatteet</a:t>
            </a:r>
          </a:p>
          <a:p>
            <a:pPr lvl="1">
              <a:defRPr/>
            </a:pPr>
            <a:r>
              <a:rPr lang="fi-FI" sz="1400" dirty="0" smtClean="0">
                <a:ea typeface="+mn-ea"/>
                <a:cs typeface="+mn-cs"/>
              </a:rPr>
              <a:t>kattaa edistävän, ennaltaehkäisevän ja korjaavan toiminnan</a:t>
            </a:r>
          </a:p>
          <a:p>
            <a:pPr lvl="1">
              <a:defRPr/>
            </a:pPr>
            <a:r>
              <a:rPr lang="fi-FI" sz="1400" dirty="0" smtClean="0">
                <a:ea typeface="+mn-ea"/>
                <a:cs typeface="+mn-cs"/>
              </a:rPr>
              <a:t>erityislakeihin sisältyviä eri asiakasryhmille yhteisiä , nykyisellään epäyhtenäisiä säännöksiä tarkoituksenmukaisilta osin sosiaalihuoltolakiin</a:t>
            </a:r>
          </a:p>
          <a:p>
            <a:pPr lvl="1">
              <a:defRPr/>
            </a:pPr>
            <a:r>
              <a:rPr lang="fi-FI" sz="1400" dirty="0" smtClean="0">
                <a:ea typeface="+mn-ea"/>
                <a:cs typeface="+mn-cs"/>
              </a:rPr>
              <a:t>väestötasoa ohjaavasta sääntelystä kohti yksilö- ja perhetason sääntelyä</a:t>
            </a:r>
          </a:p>
          <a:p>
            <a:pPr lvl="1">
              <a:defRPr/>
            </a:pPr>
            <a:r>
              <a:rPr lang="fi-FI" sz="1400" dirty="0" smtClean="0">
                <a:ea typeface="+mn-ea"/>
                <a:cs typeface="+mn-cs"/>
              </a:rPr>
              <a:t>järjestämistä koskeva sääntely sisällytetään sosiaali- ja terveydenhuollon järjestämistä ohjaavaan uuteen lakiin</a:t>
            </a:r>
          </a:p>
          <a:p>
            <a:pPr>
              <a:defRPr/>
            </a:pPr>
            <a:endParaRPr lang="fi-FI" sz="1400" dirty="0" smtClean="0"/>
          </a:p>
          <a:p>
            <a:pPr>
              <a:defRPr/>
            </a:pPr>
            <a:r>
              <a:rPr lang="fi-FI" sz="1400" dirty="0" smtClean="0"/>
              <a:t>Erityislakeihin tehdään sosiaalihuoltolain valmistelusta erityislakeihin kohdistuvien muutostarpeiden mukaiset tarkistukset. Lain soveltamisalan ja kohderyhmän kannalta tarkoituksenmukaiset erityislait, kuten lastensuojelua ja vammaisia henkilöitä koskevat lait, säilytetään erillisinä ja tarkistetaan toisen kokonaisuuden yhteydessä.</a:t>
            </a:r>
          </a:p>
          <a:p>
            <a:pPr>
              <a:defRPr/>
            </a:pPr>
            <a:endParaRPr lang="fi-FI" sz="1400" dirty="0" smtClean="0"/>
          </a:p>
          <a:p>
            <a:pPr lvl="1">
              <a:defRPr/>
            </a:pPr>
            <a:endParaRPr lang="fi-FI" sz="1400" dirty="0" smtClean="0">
              <a:ea typeface="+mn-ea"/>
              <a:cs typeface="+mn-cs"/>
            </a:endParaRPr>
          </a:p>
          <a:p>
            <a:pPr>
              <a:buFont typeface="Wingdings" pitchFamily="2" charset="2"/>
              <a:buNone/>
              <a:defRPr/>
            </a:pPr>
            <a:endParaRPr lang="fi-FI" sz="1600" dirty="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4099" name="Rectangle 2"/>
          <p:cNvSpPr>
            <a:spLocks noGrp="1" noChangeArrowheads="1"/>
          </p:cNvSpPr>
          <p:nvPr>
            <p:ph type="title"/>
          </p:nvPr>
        </p:nvSpPr>
        <p:spPr/>
        <p:txBody>
          <a:bodyPr/>
          <a:lstStyle/>
          <a:p>
            <a:pPr eaLnBrk="1" hangingPunct="1"/>
            <a:r>
              <a:rPr lang="fi-FI" smtClean="0"/>
              <a:t>Sosiaalihuollon rooli ja asema</a:t>
            </a:r>
          </a:p>
        </p:txBody>
      </p:sp>
      <p:sp>
        <p:nvSpPr>
          <p:cNvPr id="4100" name="Rectangle 3"/>
          <p:cNvSpPr>
            <a:spLocks noGrp="1" noChangeArrowheads="1"/>
          </p:cNvSpPr>
          <p:nvPr>
            <p:ph type="body" idx="1"/>
          </p:nvPr>
        </p:nvSpPr>
        <p:spPr/>
        <p:txBody>
          <a:bodyPr/>
          <a:lstStyle/>
          <a:p>
            <a:pPr eaLnBrk="1" hangingPunct="1">
              <a:lnSpc>
                <a:spcPct val="90000"/>
              </a:lnSpc>
            </a:pPr>
            <a:r>
              <a:rPr lang="fi-FI" sz="2000" smtClean="0"/>
              <a:t>sosiaalialalla työskentelee yli 170 000 työntekijää </a:t>
            </a:r>
          </a:p>
          <a:p>
            <a:pPr eaLnBrk="1" hangingPunct="1">
              <a:lnSpc>
                <a:spcPct val="90000"/>
              </a:lnSpc>
            </a:pPr>
            <a:r>
              <a:rPr lang="fi-FI" sz="2000" smtClean="0"/>
              <a:t>asiakkaina yksilöasiakkaan lisäksi usein perhe ja lähimmäiset</a:t>
            </a:r>
          </a:p>
          <a:p>
            <a:pPr eaLnBrk="1" hangingPunct="1">
              <a:lnSpc>
                <a:spcPct val="90000"/>
              </a:lnSpc>
            </a:pPr>
            <a:r>
              <a:rPr lang="fi-FI" sz="2000" smtClean="0"/>
              <a:t>alalla työskentelee mm. sosiaalityöntekijöitä, sosiaaliohjaajia, lähihoitajia, lastentarhanopettajia, lastenhoitajia, vanhustyöntekijöitä, lääkäreitä, sairaanhoitajia, siivoojia, insinöörejä, henkilökohtaisia avustajia, johtajia, suunnittelijoita</a:t>
            </a:r>
          </a:p>
          <a:p>
            <a:pPr eaLnBrk="1" hangingPunct="1">
              <a:lnSpc>
                <a:spcPct val="90000"/>
              </a:lnSpc>
            </a:pPr>
            <a:r>
              <a:rPr lang="fi-FI" sz="2000" smtClean="0"/>
              <a:t>perustehtävänä vastata ihmisten hoivan ja huolenpidon tarpeisiin (taloudellinen, toimintakykyyn liittyvä, elämänhallintaan liittyvä jne.)</a:t>
            </a:r>
          </a:p>
          <a:p>
            <a:pPr eaLnBrk="1" hangingPunct="1">
              <a:lnSpc>
                <a:spcPct val="90000"/>
              </a:lnSpc>
            </a:pPr>
            <a:r>
              <a:rPr lang="fi-FI" sz="2000" smtClean="0"/>
              <a:t>vahvat yhteistyösidokset, asumiseen, työhön, terveyteen, koulutukseen, liikkumiseen</a:t>
            </a:r>
          </a:p>
          <a:p>
            <a:pPr eaLnBrk="1" hangingPunct="1">
              <a:lnSpc>
                <a:spcPct val="90000"/>
              </a:lnSpc>
            </a:pPr>
            <a:r>
              <a:rPr lang="fi-FI" sz="2000" smtClean="0"/>
              <a:t>yhteiskuntapoliittinen inkluusio-  ja koheesiotehtävä</a:t>
            </a:r>
          </a:p>
          <a:p>
            <a:pPr eaLnBrk="1" hangingPunct="1">
              <a:lnSpc>
                <a:spcPct val="90000"/>
              </a:lnSpc>
            </a:pPr>
            <a:r>
              <a:rPr lang="fi-FI" sz="2000" smtClean="0"/>
              <a:t>köyhyyspolitiikan kannalta keskeisiä sosiaalityö ja toimeentuloturva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tsikko 1"/>
          <p:cNvSpPr>
            <a:spLocks noGrp="1"/>
          </p:cNvSpPr>
          <p:nvPr>
            <p:ph type="title"/>
          </p:nvPr>
        </p:nvSpPr>
        <p:spPr>
          <a:xfrm>
            <a:off x="755650" y="0"/>
            <a:ext cx="7632700" cy="908050"/>
          </a:xfrm>
        </p:spPr>
        <p:txBody>
          <a:bodyPr/>
          <a:lstStyle/>
          <a:p>
            <a:r>
              <a:rPr lang="fi-FI" smtClean="0"/>
              <a:t>Toinen kokonaisuus I</a:t>
            </a:r>
          </a:p>
        </p:txBody>
      </p:sp>
      <p:sp>
        <p:nvSpPr>
          <p:cNvPr id="3" name="Sisällön paikkamerkki 2"/>
          <p:cNvSpPr>
            <a:spLocks noGrp="1"/>
          </p:cNvSpPr>
          <p:nvPr>
            <p:ph idx="1"/>
          </p:nvPr>
        </p:nvSpPr>
        <p:spPr>
          <a:xfrm>
            <a:off x="755650" y="1016000"/>
            <a:ext cx="7632700" cy="4789488"/>
          </a:xfrm>
        </p:spPr>
        <p:txBody>
          <a:bodyPr/>
          <a:lstStyle/>
          <a:p>
            <a:pPr>
              <a:defRPr/>
            </a:pPr>
            <a:r>
              <a:rPr lang="fi-FI" sz="1600" dirty="0" smtClean="0"/>
              <a:t>Erillisen lainsäädäntöohjelman mukaisesti; painopisteinä mm.:</a:t>
            </a:r>
          </a:p>
          <a:p>
            <a:pPr>
              <a:buFont typeface="Wingdings" pitchFamily="2" charset="2"/>
              <a:buNone/>
              <a:defRPr/>
            </a:pPr>
            <a:endParaRPr lang="fi-FI" sz="1600" dirty="0" smtClean="0"/>
          </a:p>
          <a:p>
            <a:pPr>
              <a:buFont typeface="Wingdings" pitchFamily="2" charset="2"/>
              <a:buNone/>
              <a:defRPr/>
            </a:pPr>
            <a:r>
              <a:rPr lang="fi-FI" sz="1600" dirty="0" smtClean="0"/>
              <a:t>Lapset ja perheet</a:t>
            </a:r>
          </a:p>
          <a:p>
            <a:pPr lvl="1">
              <a:defRPr/>
            </a:pPr>
            <a:r>
              <a:rPr lang="fi-FI" sz="1400" dirty="0" smtClean="0">
                <a:ea typeface="+mn-ea"/>
                <a:cs typeface="+mn-cs"/>
              </a:rPr>
              <a:t>perheiden arjen tukeminen, riskien ennaltaehkäisy ja syrjäytymisprosessien mahdollisimman varhainen pysäyttäminen</a:t>
            </a:r>
          </a:p>
          <a:p>
            <a:pPr lvl="1">
              <a:defRPr/>
            </a:pPr>
            <a:r>
              <a:rPr lang="fi-FI" sz="1400" dirty="0" smtClean="0">
                <a:ea typeface="+mn-ea"/>
                <a:cs typeface="+mn-cs"/>
              </a:rPr>
              <a:t>apu ja tuki perheiden omassa elinympäristössä</a:t>
            </a:r>
          </a:p>
          <a:p>
            <a:pPr lvl="1">
              <a:defRPr/>
            </a:pPr>
            <a:r>
              <a:rPr lang="fi-FI" sz="1400" dirty="0" smtClean="0">
                <a:ea typeface="+mn-ea"/>
                <a:cs typeface="+mn-cs"/>
              </a:rPr>
              <a:t>huomioitava perhemuodoissa tapahtuneen </a:t>
            </a:r>
            <a:r>
              <a:rPr lang="fi-FI" sz="1400" dirty="0" err="1" smtClean="0">
                <a:ea typeface="+mn-ea"/>
                <a:cs typeface="+mn-cs"/>
              </a:rPr>
              <a:t>monimuotoistumisen</a:t>
            </a:r>
            <a:r>
              <a:rPr lang="fi-FI" sz="1400" dirty="0" smtClean="0">
                <a:ea typeface="+mn-ea"/>
                <a:cs typeface="+mn-cs"/>
              </a:rPr>
              <a:t> vaikutus palveluiden ja tukitoimien tarpeeseen ja niiden saantiedellytyksiin</a:t>
            </a:r>
          </a:p>
          <a:p>
            <a:pPr lvl="1">
              <a:buFontTx/>
              <a:buNone/>
              <a:defRPr/>
            </a:pPr>
            <a:endParaRPr lang="fi-FI" sz="1200" dirty="0" smtClean="0">
              <a:ea typeface="+mn-ea"/>
              <a:cs typeface="+mn-cs"/>
            </a:endParaRPr>
          </a:p>
          <a:p>
            <a:pPr marL="0" lvl="1" indent="0">
              <a:buFontTx/>
              <a:buNone/>
              <a:defRPr/>
            </a:pPr>
            <a:r>
              <a:rPr lang="fi-FI" sz="1600" dirty="0" smtClean="0">
                <a:ea typeface="+mn-ea"/>
                <a:cs typeface="+mn-cs"/>
              </a:rPr>
              <a:t>Työikäiset</a:t>
            </a:r>
          </a:p>
          <a:p>
            <a:pPr lvl="1">
              <a:defRPr/>
            </a:pPr>
            <a:r>
              <a:rPr lang="fi-FI" sz="1400" dirty="0" smtClean="0">
                <a:ea typeface="+mn-ea"/>
                <a:cs typeface="+mn-cs"/>
              </a:rPr>
              <a:t>arjen, toimintakyvyn ja elämänhallinnan tukeminen, hyvinvoinnin ylläpitäminen ja edistäminen</a:t>
            </a:r>
          </a:p>
          <a:p>
            <a:pPr lvl="1">
              <a:defRPr/>
            </a:pPr>
            <a:r>
              <a:rPr lang="fi-FI" sz="1400" dirty="0" smtClean="0">
                <a:ea typeface="+mn-ea"/>
                <a:cs typeface="+mn-cs"/>
              </a:rPr>
              <a:t>riittävä perusturvan taso, ongelmia ennaltaehkäisevän toimintakulttuurin vahvistaminen, varhaisen tuen ja palvelujen saanti</a:t>
            </a:r>
          </a:p>
          <a:p>
            <a:pPr lvl="1">
              <a:defRPr/>
            </a:pPr>
            <a:r>
              <a:rPr lang="fi-FI" sz="1400" dirty="0" smtClean="0">
                <a:ea typeface="+mn-ea"/>
                <a:cs typeface="+mn-cs"/>
              </a:rPr>
              <a:t>kokonaisvaltainen ote palvelujen vaikuttavuuden varmistamiseksi</a:t>
            </a:r>
          </a:p>
          <a:p>
            <a:pPr lvl="1">
              <a:defRPr/>
            </a:pPr>
            <a:endParaRPr lang="fi-FI" sz="1400" dirty="0" smtClean="0">
              <a:ea typeface="+mn-ea"/>
              <a:cs typeface="+mn-cs"/>
            </a:endParaRPr>
          </a:p>
          <a:p>
            <a:pPr>
              <a:buFont typeface="Wingdings" pitchFamily="2" charset="2"/>
              <a:buNone/>
              <a:defRPr/>
            </a:pPr>
            <a:r>
              <a:rPr lang="fi-FI" sz="1600" dirty="0" smtClean="0"/>
              <a:t>Vammaiset henkilöt</a:t>
            </a:r>
          </a:p>
          <a:p>
            <a:pPr lvl="1">
              <a:buFontTx/>
              <a:buChar char="-"/>
              <a:defRPr/>
            </a:pPr>
            <a:r>
              <a:rPr lang="fi-FI" sz="1400" dirty="0" smtClean="0"/>
              <a:t>Vammaispoliittisen ohjelman linjaukset; </a:t>
            </a:r>
            <a:r>
              <a:rPr lang="fi-FI" sz="1400" dirty="0" smtClean="0">
                <a:ea typeface="+mn-ea"/>
                <a:cs typeface="+mn-cs"/>
              </a:rPr>
              <a:t>erityisesti itsenäiseen elämään sekä yhteiskunnalliseen osallisuuteen ja osallistumiseen liittyvät toimenpide-ehdotukset</a:t>
            </a:r>
          </a:p>
          <a:p>
            <a:pPr lvl="1">
              <a:buFontTx/>
              <a:buChar char="-"/>
              <a:defRPr/>
            </a:pPr>
            <a:r>
              <a:rPr lang="fi-FI" sz="1400" dirty="0" smtClean="0"/>
              <a:t>yleisten palvelujen esteettömyys, saavutettavuus ja toimivuus</a:t>
            </a:r>
          </a:p>
          <a:p>
            <a:pPr lvl="1">
              <a:defRPr/>
            </a:pPr>
            <a:endParaRPr lang="fi-FI" sz="1400" dirty="0" smtClean="0">
              <a:ea typeface="+mn-ea"/>
              <a:cs typeface="+mn-cs"/>
            </a:endParaRPr>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tsikko 1"/>
          <p:cNvSpPr>
            <a:spLocks noGrp="1"/>
          </p:cNvSpPr>
          <p:nvPr>
            <p:ph type="title"/>
          </p:nvPr>
        </p:nvSpPr>
        <p:spPr/>
        <p:txBody>
          <a:bodyPr/>
          <a:lstStyle/>
          <a:p>
            <a:r>
              <a:rPr lang="fi-FI" smtClean="0"/>
              <a:t>Toinen kokonaisuus II</a:t>
            </a:r>
          </a:p>
        </p:txBody>
      </p:sp>
      <p:sp>
        <p:nvSpPr>
          <p:cNvPr id="3" name="Sisällön paikkamerkki 2"/>
          <p:cNvSpPr>
            <a:spLocks noGrp="1"/>
          </p:cNvSpPr>
          <p:nvPr>
            <p:ph idx="1"/>
          </p:nvPr>
        </p:nvSpPr>
        <p:spPr/>
        <p:txBody>
          <a:bodyPr/>
          <a:lstStyle/>
          <a:p>
            <a:pPr>
              <a:buFont typeface="Wingdings" pitchFamily="2" charset="2"/>
              <a:buNone/>
              <a:defRPr/>
            </a:pPr>
            <a:r>
              <a:rPr lang="fi-FI" sz="1600" dirty="0" smtClean="0"/>
              <a:t>Ikääntyneet henkilöt</a:t>
            </a:r>
          </a:p>
          <a:p>
            <a:pPr lvl="1">
              <a:defRPr/>
            </a:pPr>
            <a:r>
              <a:rPr lang="fi-FI" sz="1400" dirty="0" smtClean="0">
                <a:ea typeface="+mn-ea"/>
                <a:cs typeface="+mn-cs"/>
              </a:rPr>
              <a:t>hyvinvoinnin edistäminen ja </a:t>
            </a:r>
            <a:r>
              <a:rPr lang="fi-FI" sz="1400" dirty="0" err="1" smtClean="0">
                <a:ea typeface="+mn-ea"/>
                <a:cs typeface="+mn-cs"/>
              </a:rPr>
              <a:t>voimavaraistaminen</a:t>
            </a:r>
            <a:r>
              <a:rPr lang="fi-FI" sz="1400" dirty="0" smtClean="0">
                <a:ea typeface="+mn-ea"/>
                <a:cs typeface="+mn-cs"/>
              </a:rPr>
              <a:t> sekä hyvinvointierojen kaventaminen</a:t>
            </a:r>
          </a:p>
          <a:p>
            <a:pPr lvl="1">
              <a:defRPr/>
            </a:pPr>
            <a:r>
              <a:rPr lang="fi-FI" sz="1400" dirty="0" smtClean="0">
                <a:ea typeface="+mn-ea"/>
                <a:cs typeface="+mn-cs"/>
              </a:rPr>
              <a:t>osallisuuden mahdollistaminen ja tukeminen </a:t>
            </a:r>
          </a:p>
          <a:p>
            <a:pPr lvl="1">
              <a:defRPr/>
            </a:pPr>
            <a:r>
              <a:rPr lang="fi-FI" sz="1400" dirty="0" smtClean="0">
                <a:ea typeface="+mn-ea"/>
                <a:cs typeface="+mn-cs"/>
              </a:rPr>
              <a:t>itsenäisen suoriutumisen tukeminen ja edistäminen puuttumalla ajoissa toimintakyvyn heikkenemiseen ja sen riskitekijöihin estämällä näin ongelmien kasautuminen</a:t>
            </a:r>
          </a:p>
          <a:p>
            <a:pPr lvl="1">
              <a:defRPr/>
            </a:pPr>
            <a:r>
              <a:rPr lang="fi-FI" sz="1400" dirty="0" smtClean="0">
                <a:ea typeface="+mn-ea"/>
                <a:cs typeface="+mn-cs"/>
              </a:rPr>
              <a:t>pääsy palvelutarpeen arviointiin ja määrältään ja laadultaan riittävien palvelujen turvaaminen</a:t>
            </a:r>
          </a:p>
          <a:p>
            <a:pPr lvl="1">
              <a:defRPr/>
            </a:pPr>
            <a:endParaRPr lang="fi-FI" sz="1400" dirty="0" smtClean="0">
              <a:ea typeface="+mn-ea"/>
              <a:cs typeface="+mn-cs"/>
            </a:endParaRPr>
          </a:p>
          <a:p>
            <a:pPr lvl="1">
              <a:defRPr/>
            </a:pPr>
            <a:r>
              <a:rPr lang="fi-FI" sz="1400" dirty="0" smtClean="0"/>
              <a:t>hallitus luvannut lakiluonnoksen valmistuvan keväällä 2011 - poikkeus toisen kokonaisuuden aikataulusta</a:t>
            </a:r>
          </a:p>
          <a:p>
            <a:pPr lvl="2">
              <a:defRPr/>
            </a:pPr>
            <a:r>
              <a:rPr lang="fi-FI" sz="1400" dirty="0" smtClean="0"/>
              <a:t>erillislaki + olemassa olevan lainsäädännön vahvistaminen</a:t>
            </a:r>
          </a:p>
          <a:p>
            <a:pPr lvl="1">
              <a:buFontTx/>
              <a:buNone/>
              <a:defRPr/>
            </a:pPr>
            <a:endParaRPr lang="fi-FI" sz="1400" dirty="0" smtClean="0"/>
          </a:p>
          <a:p>
            <a:pPr lvl="1">
              <a:defRPr/>
            </a:pPr>
            <a:r>
              <a:rPr lang="fi-FI" sz="1400" dirty="0" smtClean="0"/>
              <a:t>erillislaki: positiivista erityiskohtelua vahvistavaa vai toimintarajoitteisia henkilöitä iän perusteella </a:t>
            </a:r>
            <a:r>
              <a:rPr lang="fi-FI" sz="1400" dirty="0" err="1" smtClean="0"/>
              <a:t>eriarvoistavaa</a:t>
            </a:r>
            <a:r>
              <a:rPr lang="fi-FI" sz="1400" dirty="0" smtClean="0"/>
              <a:t> lainsäädäntöä? Työryhmä ehdottanut laajempaa arviota toimintakyvyltään rajoittuneiden henkilöiden asemasta, oikeuksista ja niiden vahvistamistarpeista…</a:t>
            </a:r>
          </a:p>
          <a:p>
            <a:pPr>
              <a:buFont typeface="Wingdings" pitchFamily="2" charset="2"/>
              <a:buNone/>
              <a:defRPr/>
            </a:pPr>
            <a:r>
              <a:rPr lang="fi-FI" sz="1200" dirty="0" smtClean="0"/>
              <a:t> </a:t>
            </a:r>
          </a:p>
          <a:p>
            <a:pPr>
              <a:buFont typeface="Wingdings" pitchFamily="2" charset="2"/>
              <a:buNone/>
              <a:defRPr/>
            </a:pPr>
            <a:endParaRPr lang="fi-FI" sz="1200" dirty="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title"/>
          </p:nvPr>
        </p:nvSpPr>
        <p:spPr/>
        <p:txBody>
          <a:bodyPr/>
          <a:lstStyle/>
          <a:p>
            <a:r>
              <a:rPr lang="fi-FI" smtClean="0"/>
              <a:t>Kolmas kokonaisuus </a:t>
            </a:r>
          </a:p>
        </p:txBody>
      </p:sp>
      <p:sp>
        <p:nvSpPr>
          <p:cNvPr id="24579" name="Sisällön paikkamerkki 2"/>
          <p:cNvSpPr>
            <a:spLocks noGrp="1"/>
          </p:cNvSpPr>
          <p:nvPr>
            <p:ph idx="1"/>
          </p:nvPr>
        </p:nvSpPr>
        <p:spPr>
          <a:xfrm>
            <a:off x="719138" y="1557338"/>
            <a:ext cx="7632700" cy="4392612"/>
          </a:xfrm>
        </p:spPr>
        <p:txBody>
          <a:bodyPr/>
          <a:lstStyle/>
          <a:p>
            <a:r>
              <a:rPr lang="fi-FI" sz="1600" smtClean="0"/>
              <a:t>Eri aikatauluilla etenevien tai vasta vireillä olevien lainsäädäntöuudistusten yhteensovittaminen ja rajapinnat:</a:t>
            </a:r>
          </a:p>
          <a:p>
            <a:endParaRPr lang="fi-FI" sz="1600" smtClean="0"/>
          </a:p>
          <a:p>
            <a:r>
              <a:rPr lang="fi-FI" sz="1600" smtClean="0"/>
              <a:t>terveydenhuoltolaki</a:t>
            </a:r>
          </a:p>
          <a:p>
            <a:r>
              <a:rPr lang="fi-FI" sz="1600" smtClean="0"/>
              <a:t>sosiaali- ja terveydenhuollon järjestämistä ohjaavan lainsäädännön valmistelu</a:t>
            </a:r>
          </a:p>
          <a:p>
            <a:r>
              <a:rPr lang="fi-FI" sz="1600" smtClean="0"/>
              <a:t>asiakkaan ja potilaan itsemääräämisoikeuden rajoittamista koskeva hanke</a:t>
            </a:r>
          </a:p>
          <a:p>
            <a:r>
              <a:rPr lang="fi-FI" sz="1600" smtClean="0"/>
              <a:t>sosiaali- ja terveydenhuollon sähköisten tietojärjestelmien sääntelyn uudistaminen</a:t>
            </a:r>
          </a:p>
          <a:p>
            <a:r>
              <a:rPr lang="fi-FI" sz="1600" smtClean="0"/>
              <a:t>sosiaalihuollon asiakkaan asemasta ja oikeuksista annettu laki</a:t>
            </a:r>
          </a:p>
          <a:p>
            <a:r>
              <a:rPr lang="fi-FI" sz="1600" smtClean="0"/>
              <a:t>sosiaali- ja terveydenhuollon asiakasmaksuista annettu laki</a:t>
            </a:r>
          </a:p>
          <a:p>
            <a:r>
              <a:rPr lang="fi-FI" sz="1600" smtClean="0"/>
              <a:t>sosiaali- ja terveydenhuollon sähköisten asiakastietojen käsittelystä annettu laki</a:t>
            </a:r>
          </a:p>
          <a:p>
            <a:r>
              <a:rPr lang="fi-FI" sz="1600" smtClean="0"/>
              <a:t>julkisista hankinnoista annettuun laki</a:t>
            </a:r>
          </a:p>
          <a:p>
            <a:pPr>
              <a:buFont typeface="Wingdings" pitchFamily="2" charset="2"/>
              <a:buNone/>
            </a:pPr>
            <a:r>
              <a:rPr lang="fi-FI" sz="1600" smtClean="0"/>
              <a:t> </a:t>
            </a:r>
          </a:p>
          <a:p>
            <a:r>
              <a:rPr lang="fi-FI" sz="1600" smtClean="0"/>
              <a:t>muiden hallinnonalojen sääntely, mm. työ- ja elinkeinohallinto, opetushallinto, ympäristöhallinto… </a:t>
            </a:r>
          </a:p>
          <a:p>
            <a:pPr>
              <a:buFont typeface="Wingdings" pitchFamily="2" charset="2"/>
              <a:buNone/>
            </a:pPr>
            <a:endParaRPr lang="fi-FI" sz="1600"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tsikko 1"/>
          <p:cNvSpPr>
            <a:spLocks noGrp="1"/>
          </p:cNvSpPr>
          <p:nvPr>
            <p:ph type="title"/>
          </p:nvPr>
        </p:nvSpPr>
        <p:spPr/>
        <p:txBody>
          <a:bodyPr/>
          <a:lstStyle/>
          <a:p>
            <a:r>
              <a:rPr lang="fi-FI" smtClean="0"/>
              <a:t>Millaista osaamista sosiaalialalla? I</a:t>
            </a:r>
          </a:p>
        </p:txBody>
      </p:sp>
      <p:sp>
        <p:nvSpPr>
          <p:cNvPr id="25603" name="Sisällön paikkamerkki 2"/>
          <p:cNvSpPr>
            <a:spLocks noGrp="1"/>
          </p:cNvSpPr>
          <p:nvPr>
            <p:ph idx="1"/>
          </p:nvPr>
        </p:nvSpPr>
        <p:spPr/>
        <p:txBody>
          <a:bodyPr/>
          <a:lstStyle/>
          <a:p>
            <a:r>
              <a:rPr lang="fi-FI" smtClean="0"/>
              <a:t>eettiset kysymykset keskeisiä</a:t>
            </a:r>
          </a:p>
          <a:p>
            <a:pPr lvl="1"/>
            <a:r>
              <a:rPr lang="fi-FI" smtClean="0"/>
              <a:t>orientaation muutokset</a:t>
            </a:r>
          </a:p>
          <a:p>
            <a:r>
              <a:rPr lang="fi-FI" smtClean="0"/>
              <a:t>järjestelmäosaaminen - suhteuttamisen taito</a:t>
            </a:r>
          </a:p>
          <a:p>
            <a:pPr lvl="1"/>
            <a:r>
              <a:rPr lang="fi-FI" smtClean="0"/>
              <a:t>järjestelmän muutos, mm. markkinoistuminen, tilaaja-tuottaja, ulkoistaminen, elinkaarimallit</a:t>
            </a:r>
          </a:p>
          <a:p>
            <a:pPr lvl="1"/>
            <a:r>
              <a:rPr lang="fi-FI" smtClean="0"/>
              <a:t>palvelujärjestelmät ja rajapinnat</a:t>
            </a:r>
          </a:p>
          <a:p>
            <a:r>
              <a:rPr lang="fi-FI" smtClean="0"/>
              <a:t>palveluohjauksen tarve</a:t>
            </a:r>
          </a:p>
          <a:p>
            <a:pPr lvl="1"/>
            <a:r>
              <a:rPr lang="fi-FI" smtClean="0"/>
              <a:t>palvelujen moninaistuminen</a:t>
            </a:r>
          </a:p>
          <a:p>
            <a:r>
              <a:rPr lang="fi-FI" smtClean="0"/>
              <a:t>johtamisosaamisen kriisi</a:t>
            </a:r>
          </a:p>
          <a:p>
            <a:pPr lvl="1"/>
            <a:r>
              <a:rPr lang="fi-FI" smtClean="0"/>
              <a:t>miten järjestelmiä ohjataan</a:t>
            </a:r>
          </a:p>
          <a:p>
            <a:r>
              <a:rPr lang="fi-FI" smtClean="0"/>
              <a:t>medikalisaation,  juridisoinnin ja pedagogisoinnin vaarat</a:t>
            </a:r>
          </a:p>
          <a:p>
            <a:endParaRPr lang="fi-FI" smtClean="0"/>
          </a:p>
        </p:txBody>
      </p:sp>
      <p:sp>
        <p:nvSpPr>
          <p:cNvPr id="4" name="Päivämäärän paikkamerkki 3"/>
          <p:cNvSpPr>
            <a:spLocks noGrp="1"/>
          </p:cNvSpPr>
          <p:nvPr>
            <p:ph type="dt" sz="quarter" idx="10"/>
          </p:nvPr>
        </p:nvSpPr>
        <p:spPr/>
        <p:txBody>
          <a:bodyPr/>
          <a:lstStyle/>
          <a:p>
            <a:pPr>
              <a:defRPr/>
            </a:pPr>
            <a:r>
              <a:rPr lang="fi-FI" smtClean="0"/>
              <a:t>16.9.2010</a:t>
            </a:r>
            <a:endParaRPr lang="fi-FI"/>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title"/>
          </p:nvPr>
        </p:nvSpPr>
        <p:spPr/>
        <p:txBody>
          <a:bodyPr/>
          <a:lstStyle/>
          <a:p>
            <a:r>
              <a:rPr lang="fi-FI" smtClean="0"/>
              <a:t>Millaista osaamista sosiaalialalla? II</a:t>
            </a:r>
          </a:p>
        </p:txBody>
      </p:sp>
      <p:sp>
        <p:nvSpPr>
          <p:cNvPr id="26627" name="Sisällön paikkamerkki 2"/>
          <p:cNvSpPr>
            <a:spLocks noGrp="1"/>
          </p:cNvSpPr>
          <p:nvPr>
            <p:ph idx="1"/>
          </p:nvPr>
        </p:nvSpPr>
        <p:spPr/>
        <p:txBody>
          <a:bodyPr/>
          <a:lstStyle/>
          <a:p>
            <a:r>
              <a:rPr lang="fi-FI" smtClean="0"/>
              <a:t>markkinaorientaatio, hoivaorientaatio, hoito-orientatio</a:t>
            </a:r>
          </a:p>
          <a:p>
            <a:r>
              <a:rPr lang="fi-FI" smtClean="0"/>
              <a:t>Sosiaalihuollon hajoamisen uhka</a:t>
            </a:r>
          </a:p>
          <a:p>
            <a:r>
              <a:rPr lang="fi-FI" smtClean="0"/>
              <a:t>Työn läpinäkyvyys ja julkisuus</a:t>
            </a:r>
          </a:p>
          <a:p>
            <a:endParaRPr lang="fi-FI" smtClean="0"/>
          </a:p>
        </p:txBody>
      </p:sp>
      <p:sp>
        <p:nvSpPr>
          <p:cNvPr id="4" name="Päivämäärän paikkamerkki 3"/>
          <p:cNvSpPr>
            <a:spLocks noGrp="1"/>
          </p:cNvSpPr>
          <p:nvPr>
            <p:ph type="dt" sz="quarter" idx="10"/>
          </p:nvPr>
        </p:nvSpPr>
        <p:spPr/>
        <p:txBody>
          <a:bodyPr/>
          <a:lstStyle/>
          <a:p>
            <a:pPr>
              <a:defRPr/>
            </a:pPr>
            <a:r>
              <a:rPr lang="fi-FI" smtClean="0"/>
              <a:t>16.9.2010</a:t>
            </a:r>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5123" name="Rectangle 2"/>
          <p:cNvSpPr>
            <a:spLocks noGrp="1" noChangeArrowheads="1"/>
          </p:cNvSpPr>
          <p:nvPr>
            <p:ph type="title"/>
          </p:nvPr>
        </p:nvSpPr>
        <p:spPr/>
        <p:txBody>
          <a:bodyPr/>
          <a:lstStyle/>
          <a:p>
            <a:pPr eaLnBrk="1" hangingPunct="1"/>
            <a:r>
              <a:rPr lang="fi-FI" smtClean="0"/>
              <a:t>Sosiaalihuollon lainsäädännön kokonaisuus I</a:t>
            </a:r>
          </a:p>
        </p:txBody>
      </p:sp>
      <p:sp>
        <p:nvSpPr>
          <p:cNvPr id="5124" name="Rectangle 3"/>
          <p:cNvSpPr>
            <a:spLocks noGrp="1" noChangeArrowheads="1"/>
          </p:cNvSpPr>
          <p:nvPr>
            <p:ph type="body" idx="1"/>
          </p:nvPr>
        </p:nvSpPr>
        <p:spPr/>
        <p:txBody>
          <a:bodyPr/>
          <a:lstStyle/>
          <a:p>
            <a:r>
              <a:rPr lang="fi-FI" sz="1600" b="1" smtClean="0"/>
              <a:t>Sosiaalihuoltoa ohjaava sosiaalihuollon yleislainsäädäntö</a:t>
            </a:r>
            <a:r>
              <a:rPr lang="fi-FI" sz="1600" smtClean="0"/>
              <a:t>: </a:t>
            </a:r>
            <a:r>
              <a:rPr lang="fi-FI" sz="1600" i="1" smtClean="0"/>
              <a:t>sosiaalihuoltolaki, laki sosiaalihuollon asiakkaan asemasta ja oikeuksista, laki sosiaali- ja terveydenhuollon asiakasmaksuista, laki sosiaali- ja terveydenhuollon asiakastietojen sähköisestä käsittelystä, laki sosiaalihuollon ammatillisen henkilöstön kelpoisuusvaatimuksista, laki yksityisten sosiaalipalvelujen valvonnasta, laki kunnan peruspalvelujen valtionosuudesta (laki sosiaali- ja terveydenhuollon suunnittelusta ja valtionavustuksesta), laki sosiaali- ja terveydenhuollon palvelusetelistä, laki kunta- ja palvelurakenneuudistuksesta…</a:t>
            </a:r>
          </a:p>
          <a:p>
            <a:endParaRPr lang="fi-FI" sz="1600" i="1" smtClean="0"/>
          </a:p>
          <a:p>
            <a:r>
              <a:rPr lang="fi-FI" sz="1600" b="1" smtClean="0"/>
              <a:t>Sosiaalihuollon</a:t>
            </a:r>
            <a:r>
              <a:rPr lang="fi-FI" sz="1600" smtClean="0"/>
              <a:t> </a:t>
            </a:r>
            <a:r>
              <a:rPr lang="fi-FI" sz="1600" b="1" smtClean="0"/>
              <a:t>asiakas- ja kohderyhmäkohtaisia lakeja</a:t>
            </a:r>
            <a:r>
              <a:rPr lang="fi-FI" sz="1600" smtClean="0"/>
              <a:t> : </a:t>
            </a:r>
            <a:r>
              <a:rPr lang="fi-FI" sz="1600" i="1" smtClean="0"/>
              <a:t>laki lasten päivähoidosta, laki lasten kotihoidon ja yksityisen hoidon tuesta, lastensuojelulaki, laki vammaisuuden perusteella järjestettävistä palveluista ja tukitoimista, laki kehitysvammaisten erityishuollosta, laki omaishoidon tuesta, päihdehuoltolaki, laki kuntouttavasta työtoiminnasta, laki toimeentulotuesta, laki sosiaalisesta luototuksesta…</a:t>
            </a:r>
          </a:p>
          <a:p>
            <a:endParaRPr lang="fi-FI" sz="1600" i="1" smtClean="0"/>
          </a:p>
          <a:p>
            <a:pPr>
              <a:buFont typeface="Wingdings" pitchFamily="2" charset="2"/>
              <a:buNone/>
            </a:pPr>
            <a:endParaRPr lang="fi-FI" sz="1800" i="1" smtClean="0"/>
          </a:p>
          <a:p>
            <a:endParaRPr lang="fi-FI" sz="1400" i="1" smtClean="0"/>
          </a:p>
          <a:p>
            <a:endParaRPr lang="fi-FI" sz="1400" i="1" smtClean="0"/>
          </a:p>
          <a:p>
            <a:endParaRPr lang="fi-FI" smtClean="0"/>
          </a:p>
          <a:p>
            <a:pPr eaLnBrk="1" hangingPunct="1"/>
            <a:endParaRPr lang="fi-FI"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tsikko 1"/>
          <p:cNvSpPr>
            <a:spLocks noGrp="1"/>
          </p:cNvSpPr>
          <p:nvPr>
            <p:ph type="title"/>
          </p:nvPr>
        </p:nvSpPr>
        <p:spPr/>
        <p:txBody>
          <a:bodyPr/>
          <a:lstStyle/>
          <a:p>
            <a:r>
              <a:rPr lang="fi-FI" smtClean="0"/>
              <a:t>Sosiaalihuollon lainsäädännön kokonaisuus II</a:t>
            </a:r>
          </a:p>
        </p:txBody>
      </p:sp>
      <p:sp>
        <p:nvSpPr>
          <p:cNvPr id="6147" name="Sisällön paikkamerkki 2"/>
          <p:cNvSpPr>
            <a:spLocks noGrp="1"/>
          </p:cNvSpPr>
          <p:nvPr>
            <p:ph idx="1"/>
          </p:nvPr>
        </p:nvSpPr>
        <p:spPr/>
        <p:txBody>
          <a:bodyPr/>
          <a:lstStyle/>
          <a:p>
            <a:pPr>
              <a:buFont typeface="Wingdings" pitchFamily="2" charset="2"/>
              <a:buNone/>
            </a:pPr>
            <a:endParaRPr lang="fi-FI" sz="1600" b="1" smtClean="0"/>
          </a:p>
          <a:p>
            <a:r>
              <a:rPr lang="fi-FI" sz="1600" b="1" smtClean="0"/>
              <a:t>Sosiaalihuollon rajapinnan lakeja</a:t>
            </a:r>
            <a:r>
              <a:rPr lang="fi-FI" sz="1600" smtClean="0"/>
              <a:t>: </a:t>
            </a:r>
            <a:r>
              <a:rPr lang="fi-FI" sz="1600" i="1" smtClean="0"/>
              <a:t>laki vammaisten henkilöiden tulkkauspalveluista, laki vammaisetuuksista, elatustukilaki, laki talous- ja velkaneuvonnasta, sotilasavustuslaki, laki kuntoutuksen asiakasyhteistyöstä, laki sosiaalialan osaamiskeskustoiminnasta, laki rikosasioiden ja eräiden riita-asioiden sovittelusta, mielenterveyslaki, kansanterveyslaki, erikoissairaanhoitolaki, sairausvakuutuslaki, laki holhoustoimesta, nuorisolaki, perusopetuslaki, lukiolaki, laki ammatillisesta koulutuksesta, yliopistolaki, ammattikorkeakoululaki, isyyslaki, laki lapseksiottamisesta, laki lapsen huollosta ja tapaamisoikeudesta, laki lapsen elatuksesta, työttömyysturvalaki, laki julkisesta työvoimapalvelusta, asumistukilaki, laki maahanmuuttajien kotouttamisesta ja turvapaikanhakijoiden vastaanotosta, laki julkisista hankinnoista…</a:t>
            </a:r>
          </a:p>
          <a:p>
            <a:pPr>
              <a:buFont typeface="Wingdings" pitchFamily="2" charset="2"/>
              <a:buNone/>
            </a:pPr>
            <a:endParaRPr lang="fi-FI" smtClean="0"/>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7171" name="Rectangle 2"/>
          <p:cNvSpPr>
            <a:spLocks noGrp="1" noChangeArrowheads="1"/>
          </p:cNvSpPr>
          <p:nvPr>
            <p:ph type="title"/>
          </p:nvPr>
        </p:nvSpPr>
        <p:spPr/>
        <p:txBody>
          <a:bodyPr/>
          <a:lstStyle/>
          <a:p>
            <a:pPr eaLnBrk="1" hangingPunct="1"/>
            <a:r>
              <a:rPr lang="fi-FI" smtClean="0"/>
              <a:t>Sosiaalihuollon uudistuksen tausta I</a:t>
            </a:r>
          </a:p>
        </p:txBody>
      </p:sp>
      <p:sp>
        <p:nvSpPr>
          <p:cNvPr id="7172" name="Rectangle 3"/>
          <p:cNvSpPr>
            <a:spLocks noGrp="1" noChangeArrowheads="1"/>
          </p:cNvSpPr>
          <p:nvPr>
            <p:ph type="body" idx="1"/>
          </p:nvPr>
        </p:nvSpPr>
        <p:spPr/>
        <p:txBody>
          <a:bodyPr/>
          <a:lstStyle/>
          <a:p>
            <a:pPr eaLnBrk="1" hangingPunct="1"/>
            <a:r>
              <a:rPr lang="fi-FI" smtClean="0"/>
              <a:t>Sosiaalialan kehittämishanke 2002-2007</a:t>
            </a:r>
          </a:p>
          <a:p>
            <a:pPr lvl="2" eaLnBrk="1" hangingPunct="1"/>
            <a:r>
              <a:rPr lang="fi-FI" smtClean="0"/>
              <a:t>Sosiaalihuollon kokonaisarvion tarve</a:t>
            </a:r>
          </a:p>
          <a:p>
            <a:pPr lvl="2" eaLnBrk="1" hangingPunct="1"/>
            <a:r>
              <a:rPr lang="fi-FI" smtClean="0"/>
              <a:t>Useita merkittäviä uudistusprosesseja käyntiin</a:t>
            </a:r>
          </a:p>
          <a:p>
            <a:pPr lvl="4" eaLnBrk="1" hangingPunct="1"/>
            <a:r>
              <a:rPr lang="fi-FI" smtClean="0"/>
              <a:t>lastensuojelu, vammaislakien uudistus, tietojärjestelmät, henkilöstö, täydennyskoulutus, kelpoisuusvaatimukset</a:t>
            </a:r>
          </a:p>
          <a:p>
            <a:pPr eaLnBrk="1" hangingPunct="1"/>
            <a:endParaRPr lang="fi-FI" smtClean="0"/>
          </a:p>
          <a:p>
            <a:pPr eaLnBrk="1" hangingPunct="1"/>
            <a:r>
              <a:rPr lang="fi-FI" smtClean="0"/>
              <a:t>Hyvinvointi 2015 –pohdinnat</a:t>
            </a:r>
          </a:p>
          <a:p>
            <a:pPr eaLnBrk="1" hangingPunct="1"/>
            <a:endParaRPr lang="fi-FI" smtClean="0"/>
          </a:p>
          <a:p>
            <a:pPr eaLnBrk="1" hangingPunct="1"/>
            <a:r>
              <a:rPr lang="fi-FI" smtClean="0"/>
              <a:t>Hyvinvointivaltion rajat –hanke Stakesissa</a:t>
            </a:r>
          </a:p>
          <a:p>
            <a:pPr eaLnBrk="1" hangingPunct="1"/>
            <a:endParaRPr lang="fi-FI" smtClean="0"/>
          </a:p>
          <a:p>
            <a:pPr eaLnBrk="1" hangingPunct="1"/>
            <a:r>
              <a:rPr lang="fi-FI" smtClean="0"/>
              <a:t>Tato &gt;&gt;&gt;&gt;Kaste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a:xfrm>
            <a:off x="684213" y="152400"/>
            <a:ext cx="7632700" cy="900113"/>
          </a:xfrm>
        </p:spPr>
        <p:txBody>
          <a:bodyPr/>
          <a:lstStyle/>
          <a:p>
            <a:r>
              <a:rPr lang="fi-FI" smtClean="0"/>
              <a:t>Sosiaalihuollon uudistuksen tausta II</a:t>
            </a:r>
          </a:p>
        </p:txBody>
      </p:sp>
      <p:sp>
        <p:nvSpPr>
          <p:cNvPr id="8195" name="Sisällön paikkamerkki 2"/>
          <p:cNvSpPr>
            <a:spLocks noGrp="1"/>
          </p:cNvSpPr>
          <p:nvPr>
            <p:ph idx="1"/>
          </p:nvPr>
        </p:nvSpPr>
        <p:spPr>
          <a:xfrm>
            <a:off x="755650" y="1160463"/>
            <a:ext cx="7632700" cy="4789487"/>
          </a:xfrm>
        </p:spPr>
        <p:txBody>
          <a:bodyPr/>
          <a:lstStyle/>
          <a:p>
            <a:pPr eaLnBrk="1" hangingPunct="1"/>
            <a:r>
              <a:rPr lang="fi-FI" sz="1600" smtClean="0"/>
              <a:t>sosiaalihuoltolaki on 25 vuotta vanha; vaikka perustaltaan kunnossa, lain tyhjentymisen uhka olemassa</a:t>
            </a:r>
          </a:p>
          <a:p>
            <a:pPr eaLnBrk="1" hangingPunct="1"/>
            <a:endParaRPr lang="fi-FI" sz="1600" smtClean="0"/>
          </a:p>
          <a:p>
            <a:pPr eaLnBrk="1" hangingPunct="1"/>
            <a:r>
              <a:rPr lang="fi-FI" sz="1600" smtClean="0"/>
              <a:t>eurooppalainen ulottuvuus / sisämarkkinat</a:t>
            </a:r>
          </a:p>
          <a:p>
            <a:pPr eaLnBrk="1" hangingPunct="1"/>
            <a:endParaRPr lang="fi-FI" sz="1600" smtClean="0"/>
          </a:p>
          <a:p>
            <a:pPr eaLnBrk="1" hangingPunct="1"/>
            <a:r>
              <a:rPr lang="fi-FI" sz="1600" smtClean="0"/>
              <a:t>palvelurakenteen muuttuminen / Paras -prosessi</a:t>
            </a:r>
          </a:p>
          <a:p>
            <a:pPr eaLnBrk="1" hangingPunct="1"/>
            <a:endParaRPr lang="fi-FI" sz="1600" smtClean="0"/>
          </a:p>
          <a:p>
            <a:pPr eaLnBrk="1" hangingPunct="1"/>
            <a:r>
              <a:rPr lang="fi-FI" sz="1600" smtClean="0"/>
              <a:t>uudet palvelujen tuottajat</a:t>
            </a:r>
          </a:p>
          <a:p>
            <a:pPr eaLnBrk="1" hangingPunct="1"/>
            <a:endParaRPr lang="fi-FI" sz="1600" smtClean="0"/>
          </a:p>
          <a:p>
            <a:pPr eaLnBrk="1" hangingPunct="1"/>
            <a:r>
              <a:rPr lang="fi-FI" sz="1600" smtClean="0"/>
              <a:t>hyvinvoinnin ja terveyden edistämisen näkökulma</a:t>
            </a:r>
          </a:p>
          <a:p>
            <a:pPr eaLnBrk="1" hangingPunct="1"/>
            <a:endParaRPr lang="fi-FI" sz="1600" smtClean="0"/>
          </a:p>
          <a:p>
            <a:pPr eaLnBrk="1" hangingPunct="1"/>
            <a:r>
              <a:rPr lang="fi-FI" sz="1600" smtClean="0"/>
              <a:t>perusoikeudet ja uudenlainen asiakkuus ja kansalaisuus</a:t>
            </a:r>
          </a:p>
          <a:p>
            <a:pPr eaLnBrk="1" hangingPunct="1"/>
            <a:endParaRPr lang="fi-FI" sz="1600" smtClean="0"/>
          </a:p>
          <a:p>
            <a:pPr eaLnBrk="1" hangingPunct="1"/>
            <a:r>
              <a:rPr lang="fi-FI" sz="1600" smtClean="0"/>
              <a:t>sosiaalihuollon toimintojen ja lakien keskinäissuhteiden muutos</a:t>
            </a:r>
          </a:p>
          <a:p>
            <a:pPr eaLnBrk="1" hangingPunct="1"/>
            <a:endParaRPr lang="fi-FI" sz="1600" smtClean="0"/>
          </a:p>
          <a:p>
            <a:pPr eaLnBrk="1" hangingPunct="1"/>
            <a:r>
              <a:rPr lang="fi-FI" sz="1600" smtClean="0"/>
              <a:t>sektoreiden välisen yhteistyön muuttuminen</a:t>
            </a:r>
          </a:p>
          <a:p>
            <a:pPr eaLnBrk="1" hangingPunct="1"/>
            <a:endParaRPr lang="fi-FI" sz="1600" smtClean="0"/>
          </a:p>
          <a:p>
            <a:pPr eaLnBrk="1" hangingPunct="1"/>
            <a:r>
              <a:rPr lang="fi-FI" sz="1600" smtClean="0"/>
              <a:t>eriarvoisuuden kasvu</a:t>
            </a:r>
          </a:p>
        </p:txBody>
      </p:sp>
      <p:sp>
        <p:nvSpPr>
          <p:cNvPr id="4" name="Päivämäärän paikkamerkki 3"/>
          <p:cNvSpPr>
            <a:spLocks noGrp="1"/>
          </p:cNvSpPr>
          <p:nvPr>
            <p:ph type="dt" sz="quarter" idx="10"/>
          </p:nvPr>
        </p:nvSpPr>
        <p:spPr/>
        <p:txBody>
          <a:bodyPr/>
          <a:lstStyle/>
          <a:p>
            <a:pPr>
              <a:defRPr/>
            </a:pPr>
            <a:r>
              <a:rPr lang="fi-FI"/>
              <a:t>16.9.2010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9219" name="Rectangle 1026"/>
          <p:cNvSpPr>
            <a:spLocks noGrp="1" noChangeArrowheads="1"/>
          </p:cNvSpPr>
          <p:nvPr>
            <p:ph type="title"/>
          </p:nvPr>
        </p:nvSpPr>
        <p:spPr>
          <a:xfrm>
            <a:off x="755650" y="225425"/>
            <a:ext cx="7632700" cy="1138238"/>
          </a:xfrm>
        </p:spPr>
        <p:txBody>
          <a:bodyPr/>
          <a:lstStyle/>
          <a:p>
            <a:pPr eaLnBrk="1" hangingPunct="1"/>
            <a:r>
              <a:rPr lang="fi-FI" smtClean="0"/>
              <a:t>Sosiaalihuollon uudistuksen tausta III</a:t>
            </a:r>
          </a:p>
        </p:txBody>
      </p:sp>
      <p:sp>
        <p:nvSpPr>
          <p:cNvPr id="9220" name="Rectangle 1027"/>
          <p:cNvSpPr>
            <a:spLocks noGrp="1" noChangeArrowheads="1"/>
          </p:cNvSpPr>
          <p:nvPr>
            <p:ph type="body" idx="1"/>
          </p:nvPr>
        </p:nvSpPr>
        <p:spPr>
          <a:xfrm>
            <a:off x="719138" y="1557338"/>
            <a:ext cx="7632700" cy="4392612"/>
          </a:xfrm>
        </p:spPr>
        <p:txBody>
          <a:bodyPr/>
          <a:lstStyle/>
          <a:p>
            <a:pPr eaLnBrk="1" hangingPunct="1"/>
            <a:r>
              <a:rPr lang="fi-FI" sz="1600" smtClean="0"/>
              <a:t>demografiset muutokset / ikääntyminen</a:t>
            </a:r>
          </a:p>
          <a:p>
            <a:pPr eaLnBrk="1" hangingPunct="1"/>
            <a:endParaRPr lang="fi-FI" sz="1600" smtClean="0"/>
          </a:p>
          <a:p>
            <a:pPr eaLnBrk="1" hangingPunct="1"/>
            <a:r>
              <a:rPr lang="fi-FI" sz="1600" smtClean="0"/>
              <a:t>talouden muuttuminen, rahoituksen ohjausvaikutukset</a:t>
            </a:r>
          </a:p>
          <a:p>
            <a:pPr eaLnBrk="1" hangingPunct="1"/>
            <a:endParaRPr lang="fi-FI" sz="1600" smtClean="0"/>
          </a:p>
          <a:p>
            <a:pPr eaLnBrk="1" hangingPunct="1"/>
            <a:r>
              <a:rPr lang="fi-FI" sz="1600" smtClean="0"/>
              <a:t>kunta-valtio -suhde ja substanssilakien ohjausmerkitys</a:t>
            </a:r>
          </a:p>
          <a:p>
            <a:pPr eaLnBrk="1" hangingPunct="1"/>
            <a:endParaRPr lang="fi-FI" sz="1600" smtClean="0"/>
          </a:p>
          <a:p>
            <a:pPr eaLnBrk="1" hangingPunct="1"/>
            <a:r>
              <a:rPr lang="fi-FI" sz="1600" smtClean="0"/>
              <a:t>yhteiskunnan läpinäkyvyyden lisääntyminen ja median rooli ohjausvälineenä (ml. uutiskilpailu)</a:t>
            </a:r>
          </a:p>
          <a:p>
            <a:pPr eaLnBrk="1" hangingPunct="1"/>
            <a:endParaRPr lang="fi-FI" sz="1600" smtClean="0"/>
          </a:p>
          <a:p>
            <a:pPr eaLnBrk="1" hangingPunct="1"/>
            <a:r>
              <a:rPr lang="fi-FI" sz="1600" smtClean="0"/>
              <a:t>sosiaalipoliittisen ajattelun muuttuminen ja keskustelu julkisesta vastuusta ja yksilön vastuusta</a:t>
            </a:r>
          </a:p>
          <a:p>
            <a:pPr eaLnBrk="1" hangingPunct="1"/>
            <a:endParaRPr lang="fi-FI" sz="1600" smtClean="0"/>
          </a:p>
          <a:p>
            <a:pPr eaLnBrk="1" hangingPunct="1"/>
            <a:r>
              <a:rPr lang="fi-FI" sz="1600" smtClean="0"/>
              <a:t>valinta ja asiakasohjautuvuus</a:t>
            </a:r>
          </a:p>
          <a:p>
            <a:pPr eaLnBrk="1" hangingPunct="1"/>
            <a:endParaRPr lang="fi-FI" sz="1600" smtClean="0"/>
          </a:p>
          <a:p>
            <a:pPr eaLnBrk="1" hangingPunct="1"/>
            <a:r>
              <a:rPr lang="fi-FI" sz="1600" smtClean="0"/>
              <a:t>medikalisaatio, juridisoituminen ja pedagogisoituminen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0243" name="Rectangle 2"/>
          <p:cNvSpPr>
            <a:spLocks noGrp="1" noChangeArrowheads="1"/>
          </p:cNvSpPr>
          <p:nvPr>
            <p:ph type="title"/>
          </p:nvPr>
        </p:nvSpPr>
        <p:spPr/>
        <p:txBody>
          <a:bodyPr/>
          <a:lstStyle/>
          <a:p>
            <a:pPr eaLnBrk="1" hangingPunct="1"/>
            <a:r>
              <a:rPr lang="fi-FI" smtClean="0"/>
              <a:t>Kokemukset muualta</a:t>
            </a:r>
          </a:p>
        </p:txBody>
      </p:sp>
      <p:sp>
        <p:nvSpPr>
          <p:cNvPr id="10244" name="Rectangle 3"/>
          <p:cNvSpPr>
            <a:spLocks noGrp="1" noChangeArrowheads="1"/>
          </p:cNvSpPr>
          <p:nvPr>
            <p:ph type="body" idx="1"/>
          </p:nvPr>
        </p:nvSpPr>
        <p:spPr/>
        <p:txBody>
          <a:bodyPr/>
          <a:lstStyle/>
          <a:p>
            <a:pPr eaLnBrk="1" hangingPunct="1"/>
            <a:r>
              <a:rPr lang="fi-FI" sz="2000" smtClean="0"/>
              <a:t>Britannia, Saksa, Hollanti, Ruotsi</a:t>
            </a:r>
          </a:p>
          <a:p>
            <a:pPr eaLnBrk="1" hangingPunct="1"/>
            <a:endParaRPr lang="fi-FI" sz="2000" smtClean="0"/>
          </a:p>
          <a:p>
            <a:pPr eaLnBrk="1" hangingPunct="1"/>
            <a:r>
              <a:rPr lang="fi-FI" sz="2000" smtClean="0"/>
              <a:t>kilpailu ja markkinat –ohjausvaikutukset </a:t>
            </a:r>
          </a:p>
          <a:p>
            <a:pPr eaLnBrk="1" hangingPunct="1"/>
            <a:endParaRPr lang="fi-FI" sz="2000" smtClean="0"/>
          </a:p>
          <a:p>
            <a:pPr eaLnBrk="1" hangingPunct="1"/>
            <a:r>
              <a:rPr lang="fi-FI" sz="2000" smtClean="0"/>
              <a:t>valinnanvapaus ja asiakasohjautuvuus</a:t>
            </a:r>
          </a:p>
          <a:p>
            <a:pPr eaLnBrk="1" hangingPunct="1"/>
            <a:endParaRPr lang="fi-FI" sz="2000" smtClean="0"/>
          </a:p>
          <a:p>
            <a:pPr eaLnBrk="1" hangingPunct="1"/>
            <a:r>
              <a:rPr lang="fi-FI" sz="2000" smtClean="0"/>
              <a:t>yksityistäminen</a:t>
            </a:r>
          </a:p>
          <a:p>
            <a:pPr eaLnBrk="1" hangingPunct="1"/>
            <a:endParaRPr lang="fi-FI" sz="2000" smtClean="0"/>
          </a:p>
          <a:p>
            <a:pPr eaLnBrk="1" hangingPunct="1"/>
            <a:r>
              <a:rPr lang="fi-FI" sz="2000" smtClean="0"/>
              <a:t>&gt;&gt;valvonta, neuvonta, voittajat ja häviäjät</a:t>
            </a:r>
          </a:p>
          <a:p>
            <a:pPr eaLnBrk="1" hangingPunct="1"/>
            <a:endParaRPr lang="fi-FI" sz="2000" smtClean="0"/>
          </a:p>
          <a:p>
            <a:pPr eaLnBrk="1" hangingPunct="1"/>
            <a:r>
              <a:rPr lang="fi-FI" sz="2000" smtClean="0"/>
              <a:t>&gt;&gt;trendit hyvin samanlaisia koko EU-alueella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quarter" idx="10"/>
          </p:nvPr>
        </p:nvSpPr>
        <p:spPr/>
        <p:txBody>
          <a:bodyPr/>
          <a:lstStyle/>
          <a:p>
            <a:pPr>
              <a:defRPr/>
            </a:pPr>
            <a:r>
              <a:rPr lang="fi-FI"/>
              <a:t>16.9.2010</a:t>
            </a:r>
          </a:p>
        </p:txBody>
      </p:sp>
      <p:sp>
        <p:nvSpPr>
          <p:cNvPr id="11267" name="Rectangle 2"/>
          <p:cNvSpPr>
            <a:spLocks noGrp="1" noChangeArrowheads="1"/>
          </p:cNvSpPr>
          <p:nvPr>
            <p:ph type="title"/>
          </p:nvPr>
        </p:nvSpPr>
        <p:spPr/>
        <p:txBody>
          <a:bodyPr/>
          <a:lstStyle/>
          <a:p>
            <a:pPr eaLnBrk="1" hangingPunct="1"/>
            <a:r>
              <a:rPr lang="fi-FI" smtClean="0"/>
              <a:t>Mikä Suomen vastaus?</a:t>
            </a:r>
            <a:br>
              <a:rPr lang="fi-FI" smtClean="0"/>
            </a:br>
            <a:endParaRPr lang="fi-FI" smtClean="0"/>
          </a:p>
        </p:txBody>
      </p:sp>
      <p:sp>
        <p:nvSpPr>
          <p:cNvPr id="11268" name="Rectangle 3"/>
          <p:cNvSpPr>
            <a:spLocks noGrp="1" noChangeArrowheads="1"/>
          </p:cNvSpPr>
          <p:nvPr>
            <p:ph type="body" idx="1"/>
          </p:nvPr>
        </p:nvSpPr>
        <p:spPr>
          <a:xfrm>
            <a:off x="755650" y="1196975"/>
            <a:ext cx="7632700" cy="4752975"/>
          </a:xfrm>
        </p:spPr>
        <p:txBody>
          <a:bodyPr/>
          <a:lstStyle/>
          <a:p>
            <a:pPr eaLnBrk="1" hangingPunct="1"/>
            <a:r>
              <a:rPr lang="fi-FI" sz="1800" smtClean="0"/>
              <a:t>Suomen palvelujärjestelmä joiltakin osin 10-15 v. perässä samoin askelin</a:t>
            </a:r>
          </a:p>
          <a:p>
            <a:pPr eaLnBrk="1" hangingPunct="1"/>
            <a:endParaRPr lang="fi-FI" sz="1800" smtClean="0"/>
          </a:p>
          <a:p>
            <a:pPr eaLnBrk="1" hangingPunct="1"/>
            <a:r>
              <a:rPr lang="fi-FI" sz="1800" smtClean="0"/>
              <a:t>kuntarakenteen uusiminen ja kuntatalouden hallinta</a:t>
            </a:r>
          </a:p>
          <a:p>
            <a:pPr eaLnBrk="1" hangingPunct="1"/>
            <a:endParaRPr lang="fi-FI" sz="1800" smtClean="0"/>
          </a:p>
          <a:p>
            <a:pPr eaLnBrk="1" hangingPunct="1"/>
            <a:r>
              <a:rPr lang="fi-FI" sz="1800" smtClean="0"/>
              <a:t>kuntien omat hallintouudistukset</a:t>
            </a:r>
          </a:p>
          <a:p>
            <a:pPr eaLnBrk="1" hangingPunct="1"/>
            <a:endParaRPr lang="fi-FI" sz="1800" smtClean="0"/>
          </a:p>
          <a:p>
            <a:pPr eaLnBrk="1" hangingPunct="1"/>
            <a:r>
              <a:rPr lang="fi-FI" sz="1800" smtClean="0"/>
              <a:t>sosiaalihuollon uudistaminen</a:t>
            </a:r>
          </a:p>
          <a:p>
            <a:pPr eaLnBrk="1" hangingPunct="1"/>
            <a:endParaRPr lang="fi-FI" sz="1800" smtClean="0"/>
          </a:p>
          <a:p>
            <a:pPr eaLnBrk="1" hangingPunct="1"/>
            <a:r>
              <a:rPr lang="fi-FI" sz="1800" smtClean="0"/>
              <a:t>terveydenhuollon uudistaminen</a:t>
            </a:r>
          </a:p>
          <a:p>
            <a:pPr eaLnBrk="1" hangingPunct="1"/>
            <a:endParaRPr lang="fi-FI" sz="1800" smtClean="0"/>
          </a:p>
          <a:p>
            <a:pPr eaLnBrk="1" hangingPunct="1"/>
            <a:r>
              <a:rPr lang="fi-FI" sz="1800" smtClean="0"/>
              <a:t>talouden elvyttäminen ja tervehdyttäminen</a:t>
            </a:r>
          </a:p>
          <a:p>
            <a:pPr eaLnBrk="1" hangingPunct="1"/>
            <a:endParaRPr lang="fi-FI" sz="1800" smtClean="0"/>
          </a:p>
          <a:p>
            <a:pPr eaLnBrk="1" hangingPunct="1"/>
            <a:r>
              <a:rPr lang="fi-FI" sz="1800" smtClean="0"/>
              <a:t>palvelumarkkinoiden kehittäminen</a:t>
            </a:r>
          </a:p>
          <a:p>
            <a:pPr eaLnBrk="1" hangingPunct="1"/>
            <a:endParaRPr lang="fi-FI" sz="1800" smtClean="0"/>
          </a:p>
          <a:p>
            <a:pPr eaLnBrk="1" hangingPunct="1"/>
            <a:r>
              <a:rPr lang="fi-FI" sz="1800" smtClean="0"/>
              <a:t>&gt;&gt;mikä keskeinen oppi muista maista?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siaali- ja Terveysministeriö">
  <a:themeElements>
    <a:clrScheme name="Sosiaali- ja Terveysministeriö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Sosiaali- ja Terveysministeriö">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siaali- ja Terveysministeriö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1186</TotalTime>
  <Words>1490</Words>
  <Application>Microsoft Office PowerPoint</Application>
  <PresentationFormat>On-screen Show (4:3)</PresentationFormat>
  <Paragraphs>278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Microsoft Sans Serif</vt:lpstr>
      <vt:lpstr>Arial</vt:lpstr>
      <vt:lpstr>Wingdings</vt:lpstr>
      <vt:lpstr>Times New Roman</vt:lpstr>
      <vt:lpstr>Sosiaali- ja Terveysministeriö</vt:lpstr>
      <vt:lpstr>Sosiaalihuollon lainsäädännön uudistaminen</vt:lpstr>
      <vt:lpstr>Sosiaalihuollon rooli ja asema</vt:lpstr>
      <vt:lpstr>Sosiaalihuollon lainsäädännön kokonaisuus I</vt:lpstr>
      <vt:lpstr>Sosiaalihuollon lainsäädännön kokonaisuus II</vt:lpstr>
      <vt:lpstr>Sosiaalihuollon uudistuksen tausta I</vt:lpstr>
      <vt:lpstr>Sosiaalihuollon uudistuksen tausta II</vt:lpstr>
      <vt:lpstr>Sosiaalihuollon uudistuksen tausta III</vt:lpstr>
      <vt:lpstr>Kokemukset muualta</vt:lpstr>
      <vt:lpstr>Mikä Suomen vastaus? </vt:lpstr>
      <vt:lpstr>Sosiaalihuollon lainsäädännön uudistamistyöryhmä </vt:lpstr>
      <vt:lpstr>…</vt:lpstr>
      <vt:lpstr>Yleiset periaatteet I </vt:lpstr>
      <vt:lpstr>Yleiset periaatteet II</vt:lpstr>
      <vt:lpstr>Yleiset periaatteet III</vt:lpstr>
      <vt:lpstr>Keskeiset linjaukset I</vt:lpstr>
      <vt:lpstr>Keskeiset linjaukset II</vt:lpstr>
      <vt:lpstr>Keskeiset linjaukset III</vt:lpstr>
      <vt:lpstr>Lainsäädännön uudistaminen I</vt:lpstr>
      <vt:lpstr>Ensimmäinen kokonaisuus</vt:lpstr>
      <vt:lpstr>Toinen kokonaisuus I</vt:lpstr>
      <vt:lpstr>Toinen kokonaisuus II</vt:lpstr>
      <vt:lpstr>Kolmas kokonaisuus </vt:lpstr>
      <vt:lpstr>Millaista osaamista sosiaalialalla? I</vt:lpstr>
      <vt:lpstr>Millaista osaamista sosiaalialalla? II</vt:lpstr>
    </vt:vector>
  </TitlesOfParts>
  <Manager>DesignConcept</Manager>
  <Company>grow.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Sosiaali- ja Terveysministeriö</dc:title>
  <dc:creator>mika kontio / grow.</dc:creator>
  <cp:lastModifiedBy>Laurea</cp:lastModifiedBy>
  <cp:revision>87</cp:revision>
  <dcterms:created xsi:type="dcterms:W3CDTF">2008-01-16T14:10:27Z</dcterms:created>
  <dcterms:modified xsi:type="dcterms:W3CDTF">2010-09-29T13:01:34Z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ebKey">
    <vt:lpwstr>65ffacb0ac5ab5a8f6274237885f748f#stmsha1z4lu.stm.vn.fi!/TWeb/toaxfront!8443!-1</vt:lpwstr>
  </property>
</Properties>
</file>